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013" autoAdjust="0"/>
  </p:normalViewPr>
  <p:slideViewPr>
    <p:cSldViewPr>
      <p:cViewPr varScale="1">
        <p:scale>
          <a:sx n="79" d="100"/>
          <a:sy n="79" d="100"/>
        </p:scale>
        <p:origin x="162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4/15/2015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4/15/2015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4/15/2015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124200"/>
            <a:ext cx="9144000" cy="1447800"/>
          </a:xfrm>
        </p:spPr>
        <p:txBody>
          <a:bodyPr/>
          <a:lstStyle/>
          <a:p>
            <a:r>
              <a:rPr lang="en-US" dirty="0" smtClean="0"/>
              <a:t>Post Impressionism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762000"/>
            <a:ext cx="8229600" cy="320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Still focused on concepts of Impressionism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Light and color</a:t>
            </a:r>
          </a:p>
          <a:p>
            <a:r>
              <a:rPr lang="en-US" sz="2800" dirty="0" smtClean="0"/>
              <a:t>Added a focus on design and composition</a:t>
            </a:r>
          </a:p>
          <a:p>
            <a:r>
              <a:rPr lang="en-US" sz="2800" dirty="0" smtClean="0"/>
              <a:t>Not as spontaneous</a:t>
            </a:r>
          </a:p>
          <a:p>
            <a:r>
              <a:rPr lang="en-US" sz="2800" dirty="0" smtClean="0"/>
              <a:t>2 directions</a:t>
            </a:r>
          </a:p>
          <a:p>
            <a:r>
              <a:rPr lang="en-US" sz="2800" dirty="0" smtClean="0"/>
              <a:t>Form and Design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Cezanne and Seurat</a:t>
            </a:r>
          </a:p>
          <a:p>
            <a:r>
              <a:rPr lang="en-US" sz="2800" dirty="0" smtClean="0"/>
              <a:t>Emotion and Expression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Van Gogh and Gauguin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46212" y="6400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Georges Seurat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2012852"/>
            <a:ext cx="6019799" cy="4267200"/>
          </a:xfrm>
        </p:spPr>
        <p:txBody>
          <a:bodyPr/>
          <a:lstStyle/>
          <a:p>
            <a:r>
              <a:rPr lang="en-US" dirty="0" smtClean="0"/>
              <a:t>Very Methodical</a:t>
            </a:r>
          </a:p>
          <a:p>
            <a:r>
              <a:rPr lang="en-US" dirty="0" smtClean="0"/>
              <a:t>Based on photographs and physics of light</a:t>
            </a:r>
          </a:p>
          <a:p>
            <a:r>
              <a:rPr lang="en-US" dirty="0" smtClean="0"/>
              <a:t>Lots of sketches first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Pointillism</a:t>
            </a:r>
          </a:p>
          <a:p>
            <a:pPr lvl="1"/>
            <a:r>
              <a:rPr lang="en-US" dirty="0" smtClean="0"/>
              <a:t>Creating an image with lots of dots</a:t>
            </a:r>
          </a:p>
          <a:p>
            <a:r>
              <a:rPr lang="en-US" dirty="0" smtClean="0"/>
              <a:t>Very scientific and not instantaneous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6812" y="5956887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 Sunday Afternoon on the Island of La Grande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Jatte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Over 40 preliminary drawings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artic.edu/aic/collections/citi/images/standard/WebLarge/WebImg_000156/8227_1683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2059019"/>
            <a:ext cx="5715000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5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Cezanne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2012852"/>
            <a:ext cx="6019799" cy="4267200"/>
          </a:xfrm>
        </p:spPr>
        <p:txBody>
          <a:bodyPr/>
          <a:lstStyle/>
          <a:p>
            <a:r>
              <a:rPr lang="en-US" dirty="0" smtClean="0"/>
              <a:t>Influential in France</a:t>
            </a:r>
          </a:p>
          <a:p>
            <a:r>
              <a:rPr lang="en-US" dirty="0" smtClean="0"/>
              <a:t>Thick colors</a:t>
            </a:r>
          </a:p>
          <a:p>
            <a:r>
              <a:rPr lang="en-US" dirty="0" smtClean="0"/>
              <a:t>Light seems permanent unlike impressionist</a:t>
            </a:r>
          </a:p>
          <a:p>
            <a:r>
              <a:rPr lang="en-US" dirty="0" smtClean="0"/>
              <a:t>Flat images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Intense colors</a:t>
            </a:r>
          </a:p>
          <a:p>
            <a:r>
              <a:rPr lang="en-US" dirty="0" smtClean="0"/>
              <a:t>Reality is not important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6812" y="5956887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Mont Sainte-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Victoire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ka-perseus-images.s3.amazonaws.com/fcec25011707530bdd4c68cb4ee70355bc8d0f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719024"/>
            <a:ext cx="5334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biblio.org/wm/paint/auth/cezanne/sl/basket-apples/cezanne.basket-ap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79" y="1719025"/>
            <a:ext cx="5944033" cy="45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8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Henri de Toulouse-Lautrec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2012852"/>
            <a:ext cx="6019799" cy="4267200"/>
          </a:xfrm>
        </p:spPr>
        <p:txBody>
          <a:bodyPr/>
          <a:lstStyle/>
          <a:p>
            <a:r>
              <a:rPr lang="en-US" dirty="0" smtClean="0"/>
              <a:t>Caricature and portraits</a:t>
            </a:r>
          </a:p>
          <a:p>
            <a:r>
              <a:rPr lang="en-US" dirty="0" smtClean="0"/>
              <a:t>Night life of Paris</a:t>
            </a:r>
          </a:p>
          <a:p>
            <a:r>
              <a:rPr lang="en-US" dirty="0" smtClean="0"/>
              <a:t>First artist to produce modern posters for commercial purposes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6812" y="5956887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At the Moulin Rouge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http://www.artyfactory.com/art_appreciation/art_movements/art-movements/impressionism/laut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1" y="1334279"/>
            <a:ext cx="5201423" cy="45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6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Vincent Van Gogh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2012852"/>
            <a:ext cx="6019799" cy="4267200"/>
          </a:xfrm>
        </p:spPr>
        <p:txBody>
          <a:bodyPr/>
          <a:lstStyle/>
          <a:p>
            <a:r>
              <a:rPr lang="en-US" dirty="0" smtClean="0"/>
              <a:t>Started painting at age 27</a:t>
            </a:r>
          </a:p>
          <a:p>
            <a:r>
              <a:rPr lang="en-US" dirty="0" smtClean="0"/>
              <a:t>Thick impasto strokes</a:t>
            </a:r>
          </a:p>
          <a:p>
            <a:r>
              <a:rPr lang="en-US" dirty="0" smtClean="0"/>
              <a:t>Expressed feelings and emotions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Expressionists</a:t>
            </a:r>
          </a:p>
          <a:p>
            <a:r>
              <a:rPr lang="en-US" dirty="0" smtClean="0"/>
              <a:t>Immortalized objects with color</a:t>
            </a:r>
          </a:p>
          <a:p>
            <a:r>
              <a:rPr lang="en-US" dirty="0" smtClean="0"/>
              <a:t>Contrasting colors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6812" y="5956887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Starry Night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hd.wallpaperswide.com/thumbs/the_starry_night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1" y="1738952"/>
            <a:ext cx="6262565" cy="40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Gauguin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2012852"/>
            <a:ext cx="6019799" cy="4267200"/>
          </a:xfrm>
        </p:spPr>
        <p:txBody>
          <a:bodyPr/>
          <a:lstStyle/>
          <a:p>
            <a:r>
              <a:rPr lang="en-US" dirty="0" smtClean="0"/>
              <a:t>Simple forms and symbolism rendered in a decorative and stylized way</a:t>
            </a:r>
          </a:p>
          <a:p>
            <a:r>
              <a:rPr lang="en-US" dirty="0" smtClean="0"/>
              <a:t>Religious experience</a:t>
            </a:r>
          </a:p>
          <a:p>
            <a:r>
              <a:rPr lang="en-US" dirty="0" smtClean="0"/>
              <a:t>Flat outlined shapes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6812" y="5956887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Tahitian mountains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uploads6.wikiart.org/images/paul-gauguin/tahitian-mountains-1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1966685"/>
            <a:ext cx="5425727" cy="40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144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Corbel</vt:lpstr>
      <vt:lpstr>Earthtones 16x9</vt:lpstr>
      <vt:lpstr>Post Impressionism</vt:lpstr>
      <vt:lpstr>Georges Seurat</vt:lpstr>
      <vt:lpstr>Paul Cezanne</vt:lpstr>
      <vt:lpstr>Henri de Toulouse-Lautrec</vt:lpstr>
      <vt:lpstr>Vincent Van Gogh</vt:lpstr>
      <vt:lpstr>Paul Gauguin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2015-04-16T03:18:16Z</dcterms:created>
  <dcterms:modified xsi:type="dcterms:W3CDTF">2015-04-16T03:50:10Z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