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8"/>
  </p:notesMasterIdLst>
  <p:sldIdLst>
    <p:sldId id="323" r:id="rId5"/>
    <p:sldId id="320" r:id="rId6"/>
    <p:sldId id="321" r:id="rId7"/>
    <p:sldId id="319" r:id="rId8"/>
    <p:sldId id="322" r:id="rId9"/>
    <p:sldId id="305" r:id="rId10"/>
    <p:sldId id="329" r:id="rId11"/>
    <p:sldId id="315" r:id="rId12"/>
    <p:sldId id="330" r:id="rId13"/>
    <p:sldId id="328" r:id="rId14"/>
    <p:sldId id="331" r:id="rId15"/>
    <p:sldId id="332" r:id="rId16"/>
    <p:sldId id="33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5" autoAdjust="0"/>
  </p:normalViewPr>
  <p:slideViewPr>
    <p:cSldViewPr>
      <p:cViewPr>
        <p:scale>
          <a:sx n="66" d="100"/>
          <a:sy n="66" d="100"/>
        </p:scale>
        <p:origin x="128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BF640D-BE8C-46A2-B48C-0B22D4A26F78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DE95AF-3355-420F-B221-0803364A5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9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74A262-AB70-43DC-9440-C0DD7140D06F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779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9D7D0F-EA33-469D-B3C3-DABD14F01D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433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2C9720-B708-4B20-9A22-C0D6EE31216A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331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713613-D252-4EBF-B653-4B6B3D655385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176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F8E206-4CED-465F-AD9B-A81728516B8B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450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Dispute between Rom and Alba was to be settled by personal combat.  The sons of Horatii will fight for Rome.  The three brothers appear to fuse into one.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138B81-972C-49FA-B146-6E43D63C591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671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Plato in grey on left.  Socrates if defiant.  Personal sacrifice for the truth, not the state.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3D539D-D818-4674-8E61-5A025EF8B2C4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417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Marat was a journalist during the revolution and a Jacobin.  He condemned a large number of people to the guillotine.  Charlotte Corday murders him.  Marat has a skin diesese and he spends a lot of time in the bath with a board across the tub and that’s where he’d write.  Corday came into the house claiming to have names of traitors.  She is killed four days later.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Martyr painting.  Elements made to look a bit like Christ.  Blood in different places.  Eyes follow the arm down to the knife, the pen, and David’s honorific “To Marat”  None of his nasty sores are shown.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painting was carried through the streets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63DC3A-FEBB-4919-8C58-4B6AD093753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184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DB7167-2189-434D-9831-8A9F6FE2B11E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791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55C3-F5CF-4526-A722-1FBE53B19F96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B5B69-61D4-4E5B-8333-AF81DEA7A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C5D9-9514-49E9-BFF2-5C1E5B23FF10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EA32-AD78-4C5A-BD07-11B8E97D0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11F5-184F-47A0-A806-8231AAC9B345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53A4-4E4F-4155-BC51-ACFE5909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C63C-22A1-4F82-AAAE-5D8E032EE0B9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C9DD-988D-4D9D-9F3B-516BC39DC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0302-3A0B-48DF-B764-490260C28E31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6E94-2ED7-4D16-89F6-B9A81A7B5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F9AE-6580-42DB-B55A-C84979CFA8C1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1B73-690C-4800-BEFA-9C12D2528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500B-F2C5-40DB-9F9D-033AA2610525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214D-E576-4CEC-AB26-ADF0AB26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89CDB-414E-4A8B-B61E-8608D137BA65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7F0C-62E6-4D4E-A2D7-BF95DF68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7F11-6711-4655-82AD-1CFF563BD187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AAC7-21EA-4D17-9215-1CDBE9D3B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9BAE-34A4-4391-9B3C-8655D4063409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13FC-EFB9-4EF0-AE56-49720783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9A0D-E245-4A46-8983-F43865D31427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1D03-360F-4A5D-AA4E-F4A8EB7A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5018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41271B18-6874-44E0-B746-823FE289A552}" type="datetimeFigureOut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FB67D381-8FD2-4840-9403-B85CCA39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ctr" eaLnBrk="1" hangingPunct="1"/>
            <a:r>
              <a:rPr lang="en-US" sz="6200" smtClean="0"/>
              <a:t>Neoclassical</a:t>
            </a:r>
          </a:p>
        </p:txBody>
      </p:sp>
      <p:sp>
        <p:nvSpPr>
          <p:cNvPr id="22531" name="Subtitle 4"/>
          <p:cNvSpPr>
            <a:spLocks noGrp="1"/>
          </p:cNvSpPr>
          <p:nvPr>
            <p:ph type="subTitle" idx="4294967295"/>
          </p:nvPr>
        </p:nvSpPr>
        <p:spPr>
          <a:xfrm>
            <a:off x="1439863" y="3868738"/>
            <a:ext cx="6340475" cy="156368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000" dirty="0" smtClean="0"/>
              <a:t>1775-1815</a:t>
            </a:r>
            <a:endParaRPr lang="en-US" sz="3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638800" y="3200400"/>
            <a:ext cx="289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Portrait bust of </a:t>
            </a:r>
            <a:br>
              <a:rPr lang="en-US" i="1" dirty="0"/>
            </a:br>
            <a:r>
              <a:rPr lang="en-US" i="1" dirty="0"/>
              <a:t>Benjamin Franklin </a:t>
            </a:r>
          </a:p>
          <a:p>
            <a:r>
              <a:rPr lang="en-US" dirty="0"/>
              <a:t>Jean Antoine Houdon</a:t>
            </a:r>
          </a:p>
        </p:txBody>
      </p:sp>
      <p:pic>
        <p:nvPicPr>
          <p:cNvPr id="3074" name="Picture 2" descr="http://image.slidesharecdn.com/neoclassicism-1201187834410462-3/95/neoclassicism-11-728.jpg?cb=12011806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t="1465" r="28571" b="10624"/>
          <a:stretch/>
        </p:blipFill>
        <p:spPr bwMode="auto">
          <a:xfrm>
            <a:off x="838200" y="97970"/>
            <a:ext cx="4343400" cy="62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6248400"/>
            <a:ext cx="81534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Thomas Jefferson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327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04F3B"/>
                </a:solidFill>
              </a:rPr>
              <a:t>Re-Simplified</a:t>
            </a:r>
            <a:endParaRPr lang="en-US" sz="2800" b="1" dirty="0">
              <a:solidFill>
                <a:srgbClr val="D04F3B"/>
              </a:solidFill>
            </a:endParaRPr>
          </a:p>
        </p:txBody>
      </p:sp>
      <p:pic>
        <p:nvPicPr>
          <p:cNvPr id="4098" name="Picture 2" descr="http://upload.wikimedia.org/wikipedia/commons/3/37/Thomas_Jefferson's_Monticel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53" y="1912452"/>
            <a:ext cx="7685893" cy="403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0458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15000"/>
            <a:ext cx="2971800" cy="838200"/>
          </a:xfrm>
        </p:spPr>
        <p:txBody>
          <a:bodyPr/>
          <a:lstStyle/>
          <a:p>
            <a:r>
              <a:rPr lang="en-US" dirty="0" smtClean="0"/>
              <a:t>1852-1863</a:t>
            </a:r>
            <a:endParaRPr lang="en-US" dirty="0"/>
          </a:p>
        </p:txBody>
      </p:sp>
      <p:pic>
        <p:nvPicPr>
          <p:cNvPr id="5122" name="Picture 2" descr="http://farm7.staticflickr.com/6186/6080137063_71b986b12f_b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34400" cy="53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03839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15000"/>
            <a:ext cx="8153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Arc de </a:t>
            </a:r>
            <a:r>
              <a:rPr lang="en-US" dirty="0" err="1" smtClean="0"/>
              <a:t>Triomphe</a:t>
            </a:r>
            <a:r>
              <a:rPr lang="en-US" dirty="0" smtClean="0"/>
              <a:t>, Paris</a:t>
            </a:r>
            <a:endParaRPr lang="en-US" dirty="0"/>
          </a:p>
        </p:txBody>
      </p:sp>
      <p:pic>
        <p:nvPicPr>
          <p:cNvPr id="6146" name="Picture 2" descr="http://europeantrips.org/wp-content/uploads/2012/04/Arc-de-Triomphe-de-l%E2%80%99%C3%89to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4" y="381000"/>
            <a:ext cx="804569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9650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Origins of Neoclassical Art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3" descr="ruins of Herculane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902075" cy="29257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5" name="Picture 4" descr="ruins of Pompeii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8450"/>
          <a:stretch>
            <a:fillRect/>
          </a:stretch>
        </p:blipFill>
        <p:spPr bwMode="auto">
          <a:xfrm>
            <a:off x="4495800" y="3073400"/>
            <a:ext cx="4267200" cy="34782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4267200"/>
            <a:ext cx="3581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/>
              <a:t>Herculaneum in 1738.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86400" y="2514600"/>
            <a:ext cx="2743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2400"/>
              <a:t>Pompeii in 1748.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Origins of Neoclassical Art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American Colonies gain independence</a:t>
            </a:r>
          </a:p>
          <a:p>
            <a:pPr eaLnBrk="1" hangingPunct="1"/>
            <a:r>
              <a:rPr lang="en-US" dirty="0" smtClean="0"/>
              <a:t>Napoleon Bonaparte rules France</a:t>
            </a:r>
          </a:p>
          <a:p>
            <a:pPr eaLnBrk="1" hangingPunct="1"/>
            <a:r>
              <a:rPr lang="en-US" dirty="0" smtClean="0"/>
              <a:t>A response to Rococo and Baroque styles</a:t>
            </a:r>
          </a:p>
          <a:p>
            <a:pPr eaLnBrk="1" hangingPunct="1"/>
            <a:r>
              <a:rPr lang="en-US" dirty="0" smtClean="0"/>
              <a:t>Art is precise and pristine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Politics of Neoclassicism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700" smtClean="0"/>
              <a:t>Adopted as the official art style of the revolutions in France and in America. </a:t>
            </a:r>
          </a:p>
          <a:p>
            <a:pPr eaLnBrk="1" hangingPunct="1"/>
            <a:r>
              <a:rPr lang="en-US" sz="2700" smtClean="0"/>
              <a:t>Association with the democracy of Greece and the republicanism of Rome.</a:t>
            </a:r>
          </a:p>
          <a:p>
            <a:pPr eaLnBrk="1" hangingPunct="1"/>
            <a:r>
              <a:rPr lang="en-US" sz="2700" smtClean="0"/>
              <a:t>Napoleon used the style for propaganda.</a:t>
            </a:r>
          </a:p>
          <a:p>
            <a:pPr eaLnBrk="1" hangingPunct="1"/>
            <a:endParaRPr lang="en-US" sz="27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Elements of Neoclassicism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700" dirty="0" smtClean="0"/>
              <a:t>Return to the perceived “purity” of the arts of Rome.</a:t>
            </a:r>
          </a:p>
          <a:p>
            <a:pPr eaLnBrk="1" hangingPunct="1"/>
            <a:r>
              <a:rPr lang="en-US" sz="2700" dirty="0" smtClean="0"/>
              <a:t>Model the “ideal” of the ancient Greek arts and, to a lesser extent, 16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century Renaissance classicism.</a:t>
            </a:r>
          </a:p>
          <a:p>
            <a:pPr eaLnBrk="1" hangingPunct="1"/>
            <a:r>
              <a:rPr lang="en-US" sz="2700" dirty="0" smtClean="0"/>
              <a:t>An emphasis on line and strong design</a:t>
            </a:r>
          </a:p>
          <a:p>
            <a:pPr eaLnBrk="1" hangingPunct="1"/>
            <a:endParaRPr lang="en-US" sz="27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The Oath of the Horatii"/>
          <p:cNvPicPr>
            <a:picLocks noChangeAspect="1" noChangeArrowheads="1"/>
          </p:cNvPicPr>
          <p:nvPr/>
        </p:nvPicPr>
        <p:blipFill>
          <a:blip r:embed="rId3" cstate="print"/>
          <a:srcRect t="3586" r="2597" b="2232"/>
          <a:stretch>
            <a:fillRect/>
          </a:stretch>
        </p:blipFill>
        <p:spPr bwMode="auto">
          <a:xfrm>
            <a:off x="685800" y="0"/>
            <a:ext cx="7848600" cy="606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838200" y="6211888"/>
            <a:ext cx="6934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Jacques-Louis David. </a:t>
            </a:r>
            <a:r>
              <a:rPr lang="en-US" i="1"/>
              <a:t>The Oath of Horatii.</a:t>
            </a:r>
            <a:r>
              <a:rPr lang="en-US"/>
              <a:t> </a:t>
            </a:r>
          </a:p>
          <a:p>
            <a:r>
              <a:rPr lang="en-US"/>
              <a:t>1784. Oil on canvas. 330 x 425 cm. Louvre, Paris, France.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1211194" y="3659774"/>
            <a:ext cx="327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04F3B"/>
                </a:solidFill>
              </a:rPr>
              <a:t>Allegorical art</a:t>
            </a:r>
            <a:endParaRPr lang="en-US" sz="2800" b="1" dirty="0">
              <a:solidFill>
                <a:srgbClr val="D04F3B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7432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Jacques-Louis David </a:t>
            </a:r>
          </a:p>
          <a:p>
            <a:r>
              <a:rPr lang="en-US" dirty="0" smtClean="0"/>
              <a:t>Napoleon in his Study (1812)</a:t>
            </a:r>
            <a:endParaRPr lang="en-US" dirty="0"/>
          </a:p>
        </p:txBody>
      </p:sp>
      <p:pic>
        <p:nvPicPr>
          <p:cNvPr id="1026" name="Picture 2" descr="File:Jacques-Louis David - The Emperor Napoleon in His Study at the Tuileries - Google Art 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9485"/>
            <a:ext cx="34194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5105400"/>
            <a:ext cx="3270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04F3B"/>
                </a:solidFill>
              </a:rPr>
              <a:t>Can not see the brush strokes</a:t>
            </a:r>
            <a:endParaRPr lang="en-US" sz="2800" b="1" dirty="0">
              <a:solidFill>
                <a:srgbClr val="D04F3B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en-US" smtClean="0"/>
          </a:p>
        </p:txBody>
      </p:sp>
      <p:pic>
        <p:nvPicPr>
          <p:cNvPr id="30723" name="Picture 2" descr="http://faculty.evansville.edu/rl29/art105/img/david_ma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486400" y="3657600"/>
            <a:ext cx="266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Jacques-Louis David </a:t>
            </a:r>
          </a:p>
          <a:p>
            <a:r>
              <a:rPr lang="fr-FR" sz="2000" i="1"/>
              <a:t>Death of Marat.</a:t>
            </a:r>
            <a:r>
              <a:rPr lang="fr-FR" sz="2000"/>
              <a:t> </a:t>
            </a:r>
          </a:p>
          <a:p>
            <a:r>
              <a:rPr lang="fr-FR" sz="2000"/>
              <a:t>Oil on canvas. 1793. </a:t>
            </a:r>
            <a:endParaRPr lang="en-US" sz="20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Jean-</a:t>
            </a:r>
            <a:r>
              <a:rPr lang="en-US" dirty="0" err="1"/>
              <a:t>Auguste</a:t>
            </a:r>
            <a:r>
              <a:rPr lang="en-US" dirty="0"/>
              <a:t>-Dominique Ingres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172200"/>
            <a:ext cx="8153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Apotheosis of Homer </a:t>
            </a:r>
            <a:endParaRPr lang="en-US" dirty="0"/>
          </a:p>
        </p:txBody>
      </p:sp>
      <p:pic>
        <p:nvPicPr>
          <p:cNvPr id="2050" name="Picture 2" descr="http://upload.wikimedia.org/wikipedia/commons/c/c0/Jean_Auguste_Dominique_Ingres,_Apotheosis_of_Homer,_1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7" y="1295400"/>
            <a:ext cx="5851525" cy="44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01490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Unit xmlns="155051d8-5725-4e64-94e4-05b8522c34cd" xsi:nil="true"/>
    <Visible xmlns="155051d8-5725-4e64-94e4-05b8522c34cd">true</Visibl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82FC80C23ED448DEC1120264D5945" ma:contentTypeVersion="2" ma:contentTypeDescription="Create a new document." ma:contentTypeScope="" ma:versionID="e7340da07e311e4bd1408e708419d76d">
  <xsd:schema xmlns:xsd="http://www.w3.org/2001/XMLSchema" xmlns:p="http://schemas.microsoft.com/office/2006/metadata/properties" xmlns:ns2="155051d8-5725-4e64-94e4-05b8522c34cd" targetNamespace="http://schemas.microsoft.com/office/2006/metadata/properties" ma:root="true" ma:fieldsID="b82d8203f8ea0267a921dce96e6b2476" ns2:_="">
    <xsd:import namespace="155051d8-5725-4e64-94e4-05b8522c34cd"/>
    <xsd:element name="properties">
      <xsd:complexType>
        <xsd:sequence>
          <xsd:element name="documentManagement">
            <xsd:complexType>
              <xsd:all>
                <xsd:element ref="ns2:Visible" minOccurs="0"/>
                <xsd:element ref="ns2:Uni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55051d8-5725-4e64-94e4-05b8522c34cd" elementFormDefault="qualified">
    <xsd:import namespace="http://schemas.microsoft.com/office/2006/documentManagement/types"/>
    <xsd:element name="Visible" ma:index="8" nillable="true" ma:displayName="Visible" ma:default="1" ma:internalName="Visible">
      <xsd:simpleType>
        <xsd:restriction base="dms:Boolean"/>
      </xsd:simpleType>
    </xsd:element>
    <xsd:element name="Unit" ma:index="9" nillable="true" ma:displayName="Unit" ma:internalName="Unit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904A5D1-6FFD-4D9F-B2B3-222EE01F15E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155051d8-5725-4e64-94e4-05b8522c34c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F8DCEC6-61A3-4C8E-9D13-69695CD71D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E7697E-D6CE-430F-A1C8-65179BC71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051d8-5725-4e64-94e4-05b8522c34c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665</TotalTime>
  <Words>377</Words>
  <Application>Microsoft Office PowerPoint</Application>
  <PresentationFormat>On-screen Show (4:3)</PresentationFormat>
  <Paragraphs>52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Refined</vt:lpstr>
      <vt:lpstr>Neoclassical</vt:lpstr>
      <vt:lpstr>Origins of Neoclassical Art</vt:lpstr>
      <vt:lpstr>Origins of Neoclassical Art</vt:lpstr>
      <vt:lpstr>Politics of Neoclassicism</vt:lpstr>
      <vt:lpstr>Elements of Neoclassicism</vt:lpstr>
      <vt:lpstr>PowerPoint Presentation</vt:lpstr>
      <vt:lpstr>PowerPoint Presentation</vt:lpstr>
      <vt:lpstr>PowerPoint Presentation</vt:lpstr>
      <vt:lpstr>Jean-Auguste-Dominique Ingres </vt:lpstr>
      <vt:lpstr>PowerPoint Presentation</vt:lpstr>
      <vt:lpstr>Architecture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Stone</dc:creator>
  <cp:lastModifiedBy>Thomas Stone</cp:lastModifiedBy>
  <cp:revision>36</cp:revision>
  <cp:lastPrinted>1601-01-01T00:00:00Z</cp:lastPrinted>
  <dcterms:created xsi:type="dcterms:W3CDTF">1601-01-01T00:00:00Z</dcterms:created>
  <dcterms:modified xsi:type="dcterms:W3CDTF">2015-03-05T04:34:22Z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