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28" r:id="rId2"/>
  </p:sldMasterIdLst>
  <p:notesMasterIdLst>
    <p:notesMasterId r:id="rId59"/>
  </p:notesMasterIdLst>
  <p:sldIdLst>
    <p:sldId id="256" r:id="rId3"/>
    <p:sldId id="273" r:id="rId4"/>
    <p:sldId id="300" r:id="rId5"/>
    <p:sldId id="301" r:id="rId6"/>
    <p:sldId id="298" r:id="rId7"/>
    <p:sldId id="285" r:id="rId8"/>
    <p:sldId id="258" r:id="rId9"/>
    <p:sldId id="259" r:id="rId10"/>
    <p:sldId id="262" r:id="rId11"/>
    <p:sldId id="261" r:id="rId12"/>
    <p:sldId id="263" r:id="rId13"/>
    <p:sldId id="264" r:id="rId14"/>
    <p:sldId id="265" r:id="rId15"/>
    <p:sldId id="260" r:id="rId16"/>
    <p:sldId id="284" r:id="rId17"/>
    <p:sldId id="266" r:id="rId18"/>
    <p:sldId id="267" r:id="rId19"/>
    <p:sldId id="268" r:id="rId20"/>
    <p:sldId id="269" r:id="rId21"/>
    <p:sldId id="270" r:id="rId22"/>
    <p:sldId id="271" r:id="rId23"/>
    <p:sldId id="316" r:id="rId24"/>
    <p:sldId id="317" r:id="rId25"/>
    <p:sldId id="318" r:id="rId26"/>
    <p:sldId id="272" r:id="rId27"/>
    <p:sldId id="275" r:id="rId28"/>
    <p:sldId id="274" r:id="rId29"/>
    <p:sldId id="276" r:id="rId30"/>
    <p:sldId id="277" r:id="rId31"/>
    <p:sldId id="281" r:id="rId32"/>
    <p:sldId id="282" r:id="rId33"/>
    <p:sldId id="286" r:id="rId34"/>
    <p:sldId id="287" r:id="rId35"/>
    <p:sldId id="288" r:id="rId36"/>
    <p:sldId id="289" r:id="rId37"/>
    <p:sldId id="291" r:id="rId38"/>
    <p:sldId id="290" r:id="rId39"/>
    <p:sldId id="292" r:id="rId40"/>
    <p:sldId id="293" r:id="rId41"/>
    <p:sldId id="294" r:id="rId42"/>
    <p:sldId id="278" r:id="rId43"/>
    <p:sldId id="280" r:id="rId44"/>
    <p:sldId id="279" r:id="rId45"/>
    <p:sldId id="310" r:id="rId46"/>
    <p:sldId id="302" r:id="rId47"/>
    <p:sldId id="311" r:id="rId48"/>
    <p:sldId id="303" r:id="rId49"/>
    <p:sldId id="312" r:id="rId50"/>
    <p:sldId id="307" r:id="rId51"/>
    <p:sldId id="313" r:id="rId52"/>
    <p:sldId id="304" r:id="rId53"/>
    <p:sldId id="314" r:id="rId54"/>
    <p:sldId id="308" r:id="rId55"/>
    <p:sldId id="315" r:id="rId56"/>
    <p:sldId id="299" r:id="rId57"/>
    <p:sldId id="309"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777777"/>
    <a:srgbClr val="3333CC"/>
    <a:srgbClr val="0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208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20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1AFB9291-B61C-4DB8-9367-EF948D26A5A1}" type="slidenum">
              <a:rPr lang="en-US" altLang="en-US"/>
              <a:pPr/>
              <a:t>‹#›</a:t>
            </a:fld>
            <a:endParaRPr lang="en-US" altLang="en-US"/>
          </a:p>
        </p:txBody>
      </p:sp>
    </p:spTree>
    <p:extLst>
      <p:ext uri="{BB962C8B-B14F-4D97-AF65-F5344CB8AC3E}">
        <p14:creationId xmlns:p14="http://schemas.microsoft.com/office/powerpoint/2010/main" val="36173394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6D5BD2-660F-4048-86AE-67C103E9B3D8}" type="slidenum">
              <a:rPr lang="en-US" altLang="en-US"/>
              <a:pPr/>
              <a:t>‹#›</a:t>
            </a:fld>
            <a:endParaRPr lang="en-US" altLang="en-US"/>
          </a:p>
        </p:txBody>
      </p:sp>
    </p:spTree>
    <p:extLst>
      <p:ext uri="{BB962C8B-B14F-4D97-AF65-F5344CB8AC3E}">
        <p14:creationId xmlns:p14="http://schemas.microsoft.com/office/powerpoint/2010/main" val="116668260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FBF006B-0844-4181-B6FC-14B823BC0BD4}" type="slidenum">
              <a:rPr lang="en-US" altLang="en-US"/>
              <a:pPr/>
              <a:t>‹#›</a:t>
            </a:fld>
            <a:endParaRPr lang="en-US" altLang="en-US"/>
          </a:p>
        </p:txBody>
      </p:sp>
    </p:spTree>
    <p:extLst>
      <p:ext uri="{BB962C8B-B14F-4D97-AF65-F5344CB8AC3E}">
        <p14:creationId xmlns:p14="http://schemas.microsoft.com/office/powerpoint/2010/main" val="361891768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2A6037-9D94-4650-9189-FD65D3874FBE}" type="slidenum">
              <a:rPr lang="en-US" altLang="en-US"/>
              <a:pPr/>
              <a:t>‹#›</a:t>
            </a:fld>
            <a:endParaRPr lang="en-US" altLang="en-US"/>
          </a:p>
        </p:txBody>
      </p:sp>
    </p:spTree>
    <p:extLst>
      <p:ext uri="{BB962C8B-B14F-4D97-AF65-F5344CB8AC3E}">
        <p14:creationId xmlns:p14="http://schemas.microsoft.com/office/powerpoint/2010/main" val="247374700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912DCBC-4573-4047-96AC-635509D04D16}" type="slidenum">
              <a:rPr lang="en-US" altLang="en-US" smtClean="0"/>
              <a:pPr/>
              <a:t>‹#›</a:t>
            </a:fld>
            <a:endParaRPr lang="en-US" altLang="en-US"/>
          </a:p>
        </p:txBody>
      </p:sp>
    </p:spTree>
    <p:extLst>
      <p:ext uri="{BB962C8B-B14F-4D97-AF65-F5344CB8AC3E}">
        <p14:creationId xmlns:p14="http://schemas.microsoft.com/office/powerpoint/2010/main" val="238149076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1B0D2A-9DDA-48B1-909D-9CD272B51C0A}" type="slidenum">
              <a:rPr lang="en-US" altLang="en-US" smtClean="0"/>
              <a:pPr/>
              <a:t>‹#›</a:t>
            </a:fld>
            <a:endParaRPr lang="en-US" altLang="en-US"/>
          </a:p>
        </p:txBody>
      </p:sp>
    </p:spTree>
    <p:extLst>
      <p:ext uri="{BB962C8B-B14F-4D97-AF65-F5344CB8AC3E}">
        <p14:creationId xmlns:p14="http://schemas.microsoft.com/office/powerpoint/2010/main" val="3833887818"/>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EAC78AF-8D50-4B14-9B27-451487A6F560}" type="slidenum">
              <a:rPr lang="en-US" altLang="en-US" smtClean="0"/>
              <a:pPr/>
              <a:t>‹#›</a:t>
            </a:fld>
            <a:endParaRPr lang="en-US" altLang="en-US"/>
          </a:p>
        </p:txBody>
      </p:sp>
    </p:spTree>
    <p:extLst>
      <p:ext uri="{BB962C8B-B14F-4D97-AF65-F5344CB8AC3E}">
        <p14:creationId xmlns:p14="http://schemas.microsoft.com/office/powerpoint/2010/main" val="862207464"/>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1222925-E044-4519-9EB0-403270018FCC}" type="slidenum">
              <a:rPr lang="en-US" altLang="en-US" smtClean="0"/>
              <a:pPr/>
              <a:t>‹#›</a:t>
            </a:fld>
            <a:endParaRPr lang="en-US" altLang="en-US"/>
          </a:p>
        </p:txBody>
      </p:sp>
    </p:spTree>
    <p:extLst>
      <p:ext uri="{BB962C8B-B14F-4D97-AF65-F5344CB8AC3E}">
        <p14:creationId xmlns:p14="http://schemas.microsoft.com/office/powerpoint/2010/main" val="2906060615"/>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3EFFEDE-3787-457E-9464-3E85BDE5BB57}" type="slidenum">
              <a:rPr lang="en-US" altLang="en-US" smtClean="0"/>
              <a:pPr/>
              <a:t>‹#›</a:t>
            </a:fld>
            <a:endParaRPr lang="en-US" altLang="en-US"/>
          </a:p>
        </p:txBody>
      </p:sp>
    </p:spTree>
    <p:extLst>
      <p:ext uri="{BB962C8B-B14F-4D97-AF65-F5344CB8AC3E}">
        <p14:creationId xmlns:p14="http://schemas.microsoft.com/office/powerpoint/2010/main" val="1319443720"/>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5CFAE30-7506-41CF-8BAD-2412E12A477D}" type="slidenum">
              <a:rPr lang="en-US" altLang="en-US" smtClean="0"/>
              <a:pPr/>
              <a:t>‹#›</a:t>
            </a:fld>
            <a:endParaRPr lang="en-US" altLang="en-US"/>
          </a:p>
        </p:txBody>
      </p:sp>
    </p:spTree>
    <p:extLst>
      <p:ext uri="{BB962C8B-B14F-4D97-AF65-F5344CB8AC3E}">
        <p14:creationId xmlns:p14="http://schemas.microsoft.com/office/powerpoint/2010/main" val="233337972"/>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C25C772-9D7F-41ED-9DD7-7CF88F9D8E5C}" type="slidenum">
              <a:rPr lang="en-US" altLang="en-US" smtClean="0"/>
              <a:pPr/>
              <a:t>‹#›</a:t>
            </a:fld>
            <a:endParaRPr lang="en-US" altLang="en-US"/>
          </a:p>
        </p:txBody>
      </p:sp>
    </p:spTree>
    <p:extLst>
      <p:ext uri="{BB962C8B-B14F-4D97-AF65-F5344CB8AC3E}">
        <p14:creationId xmlns:p14="http://schemas.microsoft.com/office/powerpoint/2010/main" val="1758031127"/>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C128C5D-EE80-4A7F-A39A-F24959D9F3AC}" type="slidenum">
              <a:rPr lang="en-US" altLang="en-US" smtClean="0"/>
              <a:pPr/>
              <a:t>‹#›</a:t>
            </a:fld>
            <a:endParaRPr lang="en-US" altLang="en-US"/>
          </a:p>
        </p:txBody>
      </p:sp>
    </p:spTree>
    <p:extLst>
      <p:ext uri="{BB962C8B-B14F-4D97-AF65-F5344CB8AC3E}">
        <p14:creationId xmlns:p14="http://schemas.microsoft.com/office/powerpoint/2010/main" val="2611005673"/>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B1975F-B733-4278-BD43-FFB175B1B801}" type="slidenum">
              <a:rPr lang="en-US" altLang="en-US"/>
              <a:pPr/>
              <a:t>‹#›</a:t>
            </a:fld>
            <a:endParaRPr lang="en-US" altLang="en-US"/>
          </a:p>
        </p:txBody>
      </p:sp>
    </p:spTree>
    <p:extLst>
      <p:ext uri="{BB962C8B-B14F-4D97-AF65-F5344CB8AC3E}">
        <p14:creationId xmlns:p14="http://schemas.microsoft.com/office/powerpoint/2010/main" val="200017481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5CD6660-3213-431A-B837-C1A90C069CCE}" type="slidenum">
              <a:rPr lang="en-US" altLang="en-US" smtClean="0"/>
              <a:pPr/>
              <a:t>‹#›</a:t>
            </a:fld>
            <a:endParaRPr lang="en-US" altLang="en-US"/>
          </a:p>
        </p:txBody>
      </p:sp>
    </p:spTree>
    <p:extLst>
      <p:ext uri="{BB962C8B-B14F-4D97-AF65-F5344CB8AC3E}">
        <p14:creationId xmlns:p14="http://schemas.microsoft.com/office/powerpoint/2010/main" val="3350241386"/>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BA0521C-05A7-41A9-961B-BA496E6505A5}" type="slidenum">
              <a:rPr lang="en-US" altLang="en-US" smtClean="0"/>
              <a:pPr/>
              <a:t>‹#›</a:t>
            </a:fld>
            <a:endParaRPr lang="en-US" altLang="en-US"/>
          </a:p>
        </p:txBody>
      </p:sp>
    </p:spTree>
    <p:extLst>
      <p:ext uri="{BB962C8B-B14F-4D97-AF65-F5344CB8AC3E}">
        <p14:creationId xmlns:p14="http://schemas.microsoft.com/office/powerpoint/2010/main" val="3816859061"/>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8154723-6128-4F3A-8C80-376A2501E3A8}" type="slidenum">
              <a:rPr lang="en-US" altLang="en-US" smtClean="0"/>
              <a:pPr/>
              <a:t>‹#›</a:t>
            </a:fld>
            <a:endParaRPr lang="en-US" altLang="en-US"/>
          </a:p>
        </p:txBody>
      </p:sp>
    </p:spTree>
    <p:extLst>
      <p:ext uri="{BB962C8B-B14F-4D97-AF65-F5344CB8AC3E}">
        <p14:creationId xmlns:p14="http://schemas.microsoft.com/office/powerpoint/2010/main" val="2556373890"/>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4F4848B-DE3C-4085-8E58-A42031E9DE95}" type="slidenum">
              <a:rPr lang="en-US" altLang="en-US"/>
              <a:pPr/>
              <a:t>‹#›</a:t>
            </a:fld>
            <a:endParaRPr lang="en-US" altLang="en-US"/>
          </a:p>
        </p:txBody>
      </p:sp>
    </p:spTree>
    <p:extLst>
      <p:ext uri="{BB962C8B-B14F-4D97-AF65-F5344CB8AC3E}">
        <p14:creationId xmlns:p14="http://schemas.microsoft.com/office/powerpoint/2010/main" val="17542376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43E8BC-07D3-4CD9-BD60-92A8655FDA96}" type="slidenum">
              <a:rPr lang="en-US" altLang="en-US"/>
              <a:pPr/>
              <a:t>‹#›</a:t>
            </a:fld>
            <a:endParaRPr lang="en-US" altLang="en-US"/>
          </a:p>
        </p:txBody>
      </p:sp>
    </p:spTree>
    <p:extLst>
      <p:ext uri="{BB962C8B-B14F-4D97-AF65-F5344CB8AC3E}">
        <p14:creationId xmlns:p14="http://schemas.microsoft.com/office/powerpoint/2010/main" val="330267483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88F68F6-A8EE-45FB-BF36-C6AF161C3DDE}" type="slidenum">
              <a:rPr lang="en-US" altLang="en-US"/>
              <a:pPr/>
              <a:t>‹#›</a:t>
            </a:fld>
            <a:endParaRPr lang="en-US" altLang="en-US"/>
          </a:p>
        </p:txBody>
      </p:sp>
    </p:spTree>
    <p:extLst>
      <p:ext uri="{BB962C8B-B14F-4D97-AF65-F5344CB8AC3E}">
        <p14:creationId xmlns:p14="http://schemas.microsoft.com/office/powerpoint/2010/main" val="31671761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F37A642-B5E3-490F-BCEB-270C19C3B7C8}" type="slidenum">
              <a:rPr lang="en-US" altLang="en-US"/>
              <a:pPr/>
              <a:t>‹#›</a:t>
            </a:fld>
            <a:endParaRPr lang="en-US" altLang="en-US"/>
          </a:p>
        </p:txBody>
      </p:sp>
    </p:spTree>
    <p:extLst>
      <p:ext uri="{BB962C8B-B14F-4D97-AF65-F5344CB8AC3E}">
        <p14:creationId xmlns:p14="http://schemas.microsoft.com/office/powerpoint/2010/main" val="405196426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2D53593-73B0-4924-B4E6-42F04806A723}" type="slidenum">
              <a:rPr lang="en-US" altLang="en-US"/>
              <a:pPr/>
              <a:t>‹#›</a:t>
            </a:fld>
            <a:endParaRPr lang="en-US" altLang="en-US"/>
          </a:p>
        </p:txBody>
      </p:sp>
    </p:spTree>
    <p:extLst>
      <p:ext uri="{BB962C8B-B14F-4D97-AF65-F5344CB8AC3E}">
        <p14:creationId xmlns:p14="http://schemas.microsoft.com/office/powerpoint/2010/main" val="66693674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F8D05DE-75AD-480B-ADCE-B326A9B98EA7}" type="slidenum">
              <a:rPr lang="en-US" altLang="en-US"/>
              <a:pPr/>
              <a:t>‹#›</a:t>
            </a:fld>
            <a:endParaRPr lang="en-US" altLang="en-US"/>
          </a:p>
        </p:txBody>
      </p:sp>
    </p:spTree>
    <p:extLst>
      <p:ext uri="{BB962C8B-B14F-4D97-AF65-F5344CB8AC3E}">
        <p14:creationId xmlns:p14="http://schemas.microsoft.com/office/powerpoint/2010/main" val="412253207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07036C8-D9C7-4A05-9106-E61ED90A0C1C}" type="slidenum">
              <a:rPr lang="en-US" altLang="en-US"/>
              <a:pPr/>
              <a:t>‹#›</a:t>
            </a:fld>
            <a:endParaRPr lang="en-US" altLang="en-US"/>
          </a:p>
        </p:txBody>
      </p:sp>
    </p:spTree>
    <p:extLst>
      <p:ext uri="{BB962C8B-B14F-4D97-AF65-F5344CB8AC3E}">
        <p14:creationId xmlns:p14="http://schemas.microsoft.com/office/powerpoint/2010/main" val="2960804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85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85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ltLang="en-US"/>
          </a:p>
        </p:txBody>
      </p:sp>
      <p:sp>
        <p:nvSpPr>
          <p:cNvPr id="1085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ltLang="en-US"/>
          </a:p>
        </p:txBody>
      </p:sp>
      <p:sp>
        <p:nvSpPr>
          <p:cNvPr id="1085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7AC68CC8-20EF-4ABF-9FFD-3FA8E4BFD7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slow">
    <p:fade/>
  </p:transition>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E3363-17AE-4D76-8389-C5F9C7355BD4}" type="slidenum">
              <a:rPr lang="en-US" altLang="en-US" smtClean="0"/>
              <a:pPr/>
              <a:t>‹#›</a:t>
            </a:fld>
            <a:endParaRPr lang="en-US" altLang="en-US"/>
          </a:p>
        </p:txBody>
      </p:sp>
    </p:spTree>
    <p:extLst>
      <p:ext uri="{BB962C8B-B14F-4D97-AF65-F5344CB8AC3E}">
        <p14:creationId xmlns:p14="http://schemas.microsoft.com/office/powerpoint/2010/main" val="210403857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rtchive.com/ftp_site.htm"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rtchive.com/ftp_site.ht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Cubism" TargetMode="External"/><Relationship Id="rId2" Type="http://schemas.openxmlformats.org/officeDocument/2006/relationships/hyperlink" Target="http://en.wikipedia.org/wiki/Fauvism"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idx="4294967295"/>
          </p:nvPr>
        </p:nvSpPr>
        <p:spPr>
          <a:xfrm>
            <a:off x="1828800" y="2438400"/>
            <a:ext cx="7315200" cy="2286000"/>
          </a:xfrm>
        </p:spPr>
        <p:txBody>
          <a:bodyPr/>
          <a:lstStyle/>
          <a:p>
            <a:r>
              <a:rPr lang="en-US" altLang="en-US" sz="8800" b="1" i="1" dirty="0">
                <a:latin typeface="Blackadder ITC" panose="04020505051007020D02" pitchFamily="82" charset="0"/>
              </a:rPr>
              <a:t>Impressionism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1" nodeType="afterEffect">
                                  <p:stCondLst>
                                    <p:cond delay="0"/>
                                  </p:stCondLst>
                                  <p:iterate type="lt">
                                    <p:tmPct val="10000"/>
                                  </p:iterate>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anim calcmode="lin" valueType="num">
                                      <p:cBhvr>
                                        <p:cTn id="8" dur="2000" fill="hold"/>
                                        <p:tgtEl>
                                          <p:spTgt spid="2054"/>
                                        </p:tgtEl>
                                        <p:attrNameLst>
                                          <p:attrName>ppt_w</p:attrName>
                                        </p:attrNameLst>
                                      </p:cBhvr>
                                      <p:tavLst>
                                        <p:tav tm="0" fmla="#ppt_w*sin(2.5*pi*$)">
                                          <p:val>
                                            <p:fltVal val="0"/>
                                          </p:val>
                                        </p:tav>
                                        <p:tav tm="100000">
                                          <p:val>
                                            <p:fltVal val="1"/>
                                          </p:val>
                                        </p:tav>
                                      </p:tavLst>
                                    </p:anim>
                                    <p:anim calcmode="lin" valueType="num">
                                      <p:cBhvr>
                                        <p:cTn id="9" dur="2000" fill="hold"/>
                                        <p:tgtEl>
                                          <p:spTgt spid="2054"/>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4400"/>
                            </p:stCondLst>
                            <p:childTnLst>
                              <p:par>
                                <p:cTn id="11" presetID="33" presetClass="emph" presetSubtype="0" fill="remove" grpId="2" nodeType="afterEffect">
                                  <p:stCondLst>
                                    <p:cond delay="0"/>
                                  </p:stCondLst>
                                  <p:iterate type="lt">
                                    <p:tmPct val="0"/>
                                  </p:iterate>
                                  <p:childTnLst>
                                    <p:animClr clrSpc="rgb" dir="cw">
                                      <p:cBhvr override="childStyle">
                                        <p:cTn id="12" dur="1500" accel="50000" autoRev="1" fill="hold" tmFilter="0, 0; .33333, 1; 1, 1">
                                          <p:stCondLst>
                                            <p:cond delay="0"/>
                                          </p:stCondLst>
                                        </p:cTn>
                                        <p:tgtEl>
                                          <p:spTgt spid="2054"/>
                                        </p:tgtEl>
                                        <p:attrNameLst>
                                          <p:attrName>style.color</p:attrName>
                                        </p:attrNameLst>
                                      </p:cBhvr>
                                      <p:to>
                                        <a:schemeClr val="accent2"/>
                                      </p:to>
                                    </p:animClr>
                                    <p:animClr clrSpc="rgb" dir="cw">
                                      <p:cBhvr>
                                        <p:cTn id="13" dur="1500" accel="50000" autoRev="1" fill="hold" tmFilter="0, 0; .33333, 1; 1, 1">
                                          <p:stCondLst>
                                            <p:cond delay="0"/>
                                          </p:stCondLst>
                                        </p:cTn>
                                        <p:tgtEl>
                                          <p:spTgt spid="2054"/>
                                        </p:tgtEl>
                                        <p:attrNameLst>
                                          <p:attrName>fillcolor</p:attrName>
                                        </p:attrNameLst>
                                      </p:cBhvr>
                                      <p:to>
                                        <a:schemeClr val="accent2"/>
                                      </p:to>
                                    </p:animClr>
                                    <p:set>
                                      <p:cBhvr>
                                        <p:cTn id="14" dur="3000" fill="hold"/>
                                        <p:tgtEl>
                                          <p:spTgt spid="2054"/>
                                        </p:tgtEl>
                                        <p:attrNameLst>
                                          <p:attrName>fill.type</p:attrName>
                                        </p:attrNameLst>
                                      </p:cBhvr>
                                      <p:to>
                                        <p:strVal val="solid"/>
                                      </p:to>
                                    </p:set>
                                    <p:set>
                                      <p:cBhvr>
                                        <p:cTn id="15" dur="3000" fill="hold"/>
                                        <p:tgtEl>
                                          <p:spTgt spid="2054"/>
                                        </p:tgtEl>
                                        <p:attrNameLst>
                                          <p:attrName>fill.on</p:attrName>
                                        </p:attrNameLst>
                                      </p:cBhvr>
                                      <p:to>
                                        <p:strVal val="true"/>
                                      </p:to>
                                    </p:set>
                                    <p:animScale>
                                      <p:cBhvr>
                                        <p:cTn id="16" dur="1500" accel="50000" autoRev="1" fill="hold" tmFilter="0, 0; .33333, 1; 1, 1">
                                          <p:stCondLst>
                                            <p:cond delay="0"/>
                                          </p:stCondLst>
                                        </p:cTn>
                                        <p:tgtEl>
                                          <p:spTgt spid="205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1"/>
      <p:bldP spid="2054"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Emphasis on Light</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effectLst>
                  <a:outerShdw blurRad="38100" dist="38100" dir="2700000" algn="tl">
                    <a:srgbClr val="010199"/>
                  </a:outerShdw>
                </a:effectLst>
              </a:rPr>
              <a:t>The Changing Qualities of Light</a:t>
            </a:r>
          </a:p>
        </p:txBody>
      </p:sp>
      <p:pic>
        <p:nvPicPr>
          <p:cNvPr id="92164" name="Picture 4" descr="haystack - mo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876800" cy="3452813"/>
          </a:xfrm>
          <a:prstGeom prst="rect">
            <a:avLst/>
          </a:prstGeom>
          <a:noFill/>
          <a:extLst>
            <a:ext uri="{909E8E84-426E-40DD-AFC4-6F175D3DCCD1}">
              <a14:hiddenFill xmlns:a14="http://schemas.microsoft.com/office/drawing/2010/main">
                <a:solidFill>
                  <a:srgbClr val="FFFFFF"/>
                </a:solidFill>
              </a14:hiddenFill>
            </a:ext>
          </a:extLst>
        </p:spPr>
      </p:pic>
      <p:pic>
        <p:nvPicPr>
          <p:cNvPr id="92165" name="Picture 5" descr="haystack -sun in m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95600"/>
            <a:ext cx="5257800" cy="3198813"/>
          </a:xfrm>
          <a:prstGeom prst="rect">
            <a:avLst/>
          </a:prstGeom>
          <a:noFill/>
          <a:extLst>
            <a:ext uri="{909E8E84-426E-40DD-AFC4-6F175D3DCCD1}">
              <a14:hiddenFill xmlns:a14="http://schemas.microsoft.com/office/drawing/2010/main">
                <a:solidFill>
                  <a:srgbClr val="FFFFFF"/>
                </a:solidFill>
              </a14:hiddenFill>
            </a:ext>
          </a:extLst>
        </p:spPr>
      </p:pic>
      <p:sp>
        <p:nvSpPr>
          <p:cNvPr id="92166" name="Text Box 6"/>
          <p:cNvSpPr txBox="1">
            <a:spLocks noChangeArrowheads="1"/>
          </p:cNvSpPr>
          <p:nvPr/>
        </p:nvSpPr>
        <p:spPr bwMode="auto">
          <a:xfrm>
            <a:off x="533400" y="5181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Haystack - Morning</a:t>
            </a:r>
          </a:p>
        </p:txBody>
      </p:sp>
      <p:sp>
        <p:nvSpPr>
          <p:cNvPr id="92167" name="Text Box 7"/>
          <p:cNvSpPr txBox="1">
            <a:spLocks noChangeArrowheads="1"/>
          </p:cNvSpPr>
          <p:nvPr/>
        </p:nvSpPr>
        <p:spPr bwMode="auto">
          <a:xfrm>
            <a:off x="5410200" y="6172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Haystack</a:t>
            </a:r>
            <a:r>
              <a:rPr lang="en-US" altLang="en-US"/>
              <a:t> </a:t>
            </a:r>
            <a:r>
              <a:rPr lang="en-US" altLang="en-US" sz="2400"/>
              <a:t>-</a:t>
            </a:r>
            <a:r>
              <a:rPr lang="en-US" altLang="en-US"/>
              <a:t> </a:t>
            </a:r>
            <a:r>
              <a:rPr lang="en-US" altLang="en-US" sz="2400"/>
              <a:t>Mist</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457200" y="0"/>
            <a:ext cx="8229600" cy="1384300"/>
          </a:xfrm>
        </p:spPr>
        <p:txBody>
          <a:bodyPr/>
          <a:lstStyle/>
          <a:p>
            <a:r>
              <a:rPr lang="en-US" altLang="en-US"/>
              <a:t>Ordinary Subject Matter</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5236" name="Picture 4" descr="rouen cathed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788" y="228600"/>
            <a:ext cx="4240212" cy="6629400"/>
          </a:xfrm>
          <a:prstGeom prst="rect">
            <a:avLst/>
          </a:prstGeom>
          <a:noFill/>
          <a:extLst>
            <a:ext uri="{909E8E84-426E-40DD-AFC4-6F175D3DCCD1}">
              <a14:hiddenFill xmlns:a14="http://schemas.microsoft.com/office/drawing/2010/main">
                <a:solidFill>
                  <a:srgbClr val="FFFFFF"/>
                </a:solidFill>
              </a14:hiddenFill>
            </a:ext>
          </a:extLst>
        </p:spPr>
      </p:pic>
      <p:sp>
        <p:nvSpPr>
          <p:cNvPr id="95234" name="Rectangle 2"/>
          <p:cNvSpPr>
            <a:spLocks noGrp="1" noChangeArrowheads="1"/>
          </p:cNvSpPr>
          <p:nvPr>
            <p:ph type="title"/>
          </p:nvPr>
        </p:nvSpPr>
        <p:spPr>
          <a:xfrm>
            <a:off x="304800" y="228600"/>
            <a:ext cx="6096000" cy="1371600"/>
          </a:xfrm>
        </p:spPr>
        <p:txBody>
          <a:bodyPr/>
          <a:lstStyle/>
          <a:p>
            <a:r>
              <a:rPr lang="en-US" altLang="en-US">
                <a:effectLst>
                  <a:outerShdw blurRad="38100" dist="38100" dir="2700000" algn="tl">
                    <a:srgbClr val="010199"/>
                  </a:outerShdw>
                </a:effectLst>
              </a:rPr>
              <a:t>Unusual Visual Angles</a:t>
            </a:r>
          </a:p>
        </p:txBody>
      </p:sp>
      <p:pic>
        <p:nvPicPr>
          <p:cNvPr id="95238" name="Picture 6" descr="woman with paras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95413"/>
            <a:ext cx="4394200" cy="546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9" name="Rectangle 5"/>
          <p:cNvSpPr>
            <a:spLocks noGrp="1" noChangeArrowheads="1"/>
          </p:cNvSpPr>
          <p:nvPr>
            <p:ph type="title"/>
          </p:nvPr>
        </p:nvSpPr>
        <p:spPr>
          <a:xfrm>
            <a:off x="457200" y="304800"/>
            <a:ext cx="7886700" cy="1325563"/>
          </a:xfrm>
        </p:spPr>
        <p:txBody>
          <a:bodyPr/>
          <a:lstStyle/>
          <a:p>
            <a:r>
              <a:rPr lang="en-US" altLang="en-US" dirty="0"/>
              <a:t>Open Compositions</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a:xfrm>
          <a:off x="0" y="0"/>
          <a:ext cx="0" cy="0"/>
          <a:chOff x="0" y="0"/>
          <a:chExt cx="0" cy="0"/>
        </a:xfrm>
      </p:grpSpPr>
      <p:sp>
        <p:nvSpPr>
          <p:cNvPr id="121860" name="Text Box 4"/>
          <p:cNvSpPr txBox="1">
            <a:spLocks noGrp="1" noChangeArrowheads="1"/>
          </p:cNvSpPr>
          <p:nvPr>
            <p:ph type="title"/>
          </p:nvPr>
        </p:nvSpPr>
        <p:spPr>
          <a:xfrm>
            <a:off x="228600" y="990600"/>
            <a:ext cx="8610600" cy="5105400"/>
          </a:xfrm>
          <a:noFill/>
          <a:ln/>
        </p:spPr>
        <p:txBody>
          <a:bodyPr/>
          <a:lstStyle/>
          <a:p>
            <a:pPr eaLnBrk="0" hangingPunct="0">
              <a:spcBef>
                <a:spcPct val="50000"/>
              </a:spcBef>
            </a:pPr>
            <a:r>
              <a:rPr lang="en-US" altLang="en-US" sz="4000">
                <a:solidFill>
                  <a:schemeClr val="tx1"/>
                </a:solidFill>
                <a:effectLst/>
              </a:rPr>
              <a:t>Today the </a:t>
            </a:r>
            <a:r>
              <a:rPr lang="en-US" altLang="en-US" sz="4000">
                <a:solidFill>
                  <a:schemeClr val="hlink"/>
                </a:solidFill>
                <a:effectLst/>
              </a:rPr>
              <a:t>Impressionist style</a:t>
            </a:r>
            <a:r>
              <a:rPr lang="en-US" altLang="en-US" sz="4000">
                <a:solidFill>
                  <a:schemeClr val="tx1"/>
                </a:solidFill>
                <a:effectLst/>
              </a:rPr>
              <a:t> is very much alive and a very successful technique of painting. Though many artists have painted in the </a:t>
            </a:r>
            <a:r>
              <a:rPr lang="en-US" altLang="en-US" sz="4000">
                <a:solidFill>
                  <a:schemeClr val="hlink"/>
                </a:solidFill>
                <a:effectLst/>
              </a:rPr>
              <a:t>Impressionist style</a:t>
            </a:r>
            <a:r>
              <a:rPr lang="en-US" altLang="en-US" sz="4000">
                <a:solidFill>
                  <a:schemeClr val="tx1"/>
                </a:solidFill>
                <a:effectLst/>
              </a:rPr>
              <a:t>, the following artists were the innovators and masters of their style: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fade">
                                      <p:cBhvr>
                                        <p:cTn id="7" dur="20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304800"/>
            <a:ext cx="9144000" cy="1384300"/>
          </a:xfrm>
        </p:spPr>
        <p:txBody>
          <a:bodyPr/>
          <a:lstStyle/>
          <a:p>
            <a:r>
              <a:rPr lang="en-US" altLang="en-US" sz="6000" u="sng">
                <a:solidFill>
                  <a:schemeClr val="hlink"/>
                </a:solidFill>
                <a:effectLst>
                  <a:outerShdw blurRad="38100" dist="38100" dir="2700000" algn="tl">
                    <a:srgbClr val="FFFFFF"/>
                  </a:outerShdw>
                </a:effectLst>
              </a:rPr>
              <a:t>Masters of Impressionism</a:t>
            </a:r>
          </a:p>
        </p:txBody>
      </p:sp>
      <p:sp>
        <p:nvSpPr>
          <p:cNvPr id="96259" name="Rectangle 3"/>
          <p:cNvSpPr>
            <a:spLocks noGrp="1" noChangeArrowheads="1"/>
          </p:cNvSpPr>
          <p:nvPr>
            <p:ph idx="1"/>
          </p:nvPr>
        </p:nvSpPr>
        <p:spPr>
          <a:xfrm>
            <a:off x="0" y="2057400"/>
            <a:ext cx="8991600" cy="4572000"/>
          </a:xfrm>
        </p:spPr>
        <p:txBody>
          <a:bodyPr/>
          <a:lstStyle/>
          <a:p>
            <a:pPr>
              <a:lnSpc>
                <a:spcPct val="90000"/>
              </a:lnSpc>
            </a:pPr>
            <a:r>
              <a:rPr lang="en-US" altLang="en-US" sz="4400" u="sng" dirty="0">
                <a:solidFill>
                  <a:schemeClr val="hlink"/>
                </a:solidFill>
                <a:effectLst>
                  <a:outerShdw blurRad="38100" dist="38100" dir="2700000" algn="tl">
                    <a:srgbClr val="FFFFFF"/>
                  </a:outerShdw>
                </a:effectLst>
              </a:rPr>
              <a:t>Claude Monet</a:t>
            </a:r>
            <a:r>
              <a:rPr lang="en-US" altLang="en-US" sz="3600" dirty="0">
                <a:solidFill>
                  <a:schemeClr val="hlink"/>
                </a:solidFill>
                <a:effectLst>
                  <a:outerShdw blurRad="38100" dist="38100" dir="2700000" algn="tl">
                    <a:srgbClr val="FFFFFF"/>
                  </a:outerShdw>
                </a:effectLst>
              </a:rPr>
              <a:t> – Lilly ponds &amp; </a:t>
            </a:r>
            <a:r>
              <a:rPr lang="en-US" altLang="en-US" sz="3600" dirty="0" smtClean="0">
                <a:solidFill>
                  <a:schemeClr val="hlink"/>
                </a:solidFill>
                <a:effectLst>
                  <a:outerShdw blurRad="38100" dist="38100" dir="2700000" algn="tl">
                    <a:srgbClr val="FFFFFF"/>
                  </a:outerShdw>
                </a:effectLst>
              </a:rPr>
              <a:t>Gardens</a:t>
            </a:r>
          </a:p>
          <a:p>
            <a:pPr>
              <a:lnSpc>
                <a:spcPct val="90000"/>
              </a:lnSpc>
            </a:pPr>
            <a:r>
              <a:rPr lang="en-US" altLang="en-US" sz="3600" u="sng" dirty="0" smtClean="0">
                <a:solidFill>
                  <a:schemeClr val="hlink"/>
                </a:solidFill>
                <a:effectLst>
                  <a:outerShdw blurRad="38100" dist="38100" dir="2700000" algn="tl">
                    <a:srgbClr val="FFFFFF"/>
                  </a:outerShdw>
                </a:effectLst>
              </a:rPr>
              <a:t>Edouard </a:t>
            </a:r>
            <a:r>
              <a:rPr lang="en-US" altLang="en-US" sz="3600" u="sng" dirty="0" err="1" smtClean="0">
                <a:solidFill>
                  <a:schemeClr val="hlink"/>
                </a:solidFill>
                <a:effectLst>
                  <a:outerShdw blurRad="38100" dist="38100" dir="2700000" algn="tl">
                    <a:srgbClr val="FFFFFF"/>
                  </a:outerShdw>
                </a:effectLst>
              </a:rPr>
              <a:t>Manet</a:t>
            </a:r>
            <a:r>
              <a:rPr lang="en-US" altLang="en-US" sz="3600" dirty="0" smtClean="0">
                <a:solidFill>
                  <a:schemeClr val="hlink"/>
                </a:solidFill>
                <a:effectLst>
                  <a:outerShdw blurRad="38100" dist="38100" dir="2700000" algn="tl">
                    <a:srgbClr val="FFFFFF"/>
                  </a:outerShdw>
                </a:effectLst>
              </a:rPr>
              <a:t>- Cropped compositions</a:t>
            </a:r>
            <a:endParaRPr lang="en-US" altLang="en-US" sz="3600" u="sng" dirty="0">
              <a:solidFill>
                <a:schemeClr val="hlink"/>
              </a:solidFill>
              <a:effectLst>
                <a:outerShdw blurRad="38100" dist="38100" dir="2700000" algn="tl">
                  <a:srgbClr val="FFFFFF"/>
                </a:outerShdw>
              </a:effectLst>
            </a:endParaRPr>
          </a:p>
          <a:p>
            <a:pPr>
              <a:lnSpc>
                <a:spcPct val="90000"/>
              </a:lnSpc>
            </a:pPr>
            <a:r>
              <a:rPr lang="en-US" altLang="en-US" sz="4400" u="sng" dirty="0" err="1">
                <a:solidFill>
                  <a:schemeClr val="hlink"/>
                </a:solidFill>
                <a:effectLst>
                  <a:outerShdw blurRad="38100" dist="38100" dir="2700000" algn="tl">
                    <a:srgbClr val="FFFFFF"/>
                  </a:outerShdw>
                </a:effectLst>
              </a:rPr>
              <a:t>Auguste</a:t>
            </a:r>
            <a:r>
              <a:rPr lang="en-US" altLang="en-US" sz="4400" u="sng" dirty="0">
                <a:solidFill>
                  <a:schemeClr val="hlink"/>
                </a:solidFill>
                <a:effectLst>
                  <a:outerShdw blurRad="38100" dist="38100" dir="2700000" algn="tl">
                    <a:srgbClr val="FFFFFF"/>
                  </a:outerShdw>
                </a:effectLst>
              </a:rPr>
              <a:t> Renoir</a:t>
            </a:r>
            <a:r>
              <a:rPr lang="en-US" altLang="en-US" sz="3600" dirty="0">
                <a:solidFill>
                  <a:schemeClr val="hlink"/>
                </a:solidFill>
                <a:effectLst>
                  <a:outerShdw blurRad="38100" dist="38100" dir="2700000" algn="tl">
                    <a:srgbClr val="FFFFFF"/>
                  </a:outerShdw>
                </a:effectLst>
              </a:rPr>
              <a:t> – People Outdoors</a:t>
            </a:r>
          </a:p>
          <a:p>
            <a:pPr>
              <a:lnSpc>
                <a:spcPct val="90000"/>
              </a:lnSpc>
            </a:pPr>
            <a:r>
              <a:rPr lang="en-US" altLang="en-US" sz="4400" u="sng" dirty="0">
                <a:solidFill>
                  <a:schemeClr val="hlink"/>
                </a:solidFill>
                <a:effectLst>
                  <a:outerShdw blurRad="38100" dist="38100" dir="2700000" algn="tl">
                    <a:srgbClr val="FFFFFF"/>
                  </a:outerShdw>
                </a:effectLst>
              </a:rPr>
              <a:t>Edgar Degas</a:t>
            </a:r>
            <a:r>
              <a:rPr lang="en-US" altLang="en-US" sz="3600" dirty="0">
                <a:solidFill>
                  <a:schemeClr val="hlink"/>
                </a:solidFill>
                <a:effectLst>
                  <a:outerShdw blurRad="38100" dist="38100" dir="2700000" algn="tl">
                    <a:srgbClr val="FFFFFF"/>
                  </a:outerShdw>
                </a:effectLst>
              </a:rPr>
              <a:t> – Dancers and Theater</a:t>
            </a:r>
          </a:p>
          <a:p>
            <a:pPr>
              <a:lnSpc>
                <a:spcPct val="90000"/>
              </a:lnSpc>
            </a:pPr>
            <a:r>
              <a:rPr lang="en-US" altLang="en-US" sz="4400" u="sng" dirty="0">
                <a:solidFill>
                  <a:schemeClr val="hlink"/>
                </a:solidFill>
                <a:effectLst>
                  <a:outerShdw blurRad="38100" dist="38100" dir="2700000" algn="tl">
                    <a:srgbClr val="FFFFFF"/>
                  </a:outerShdw>
                </a:effectLst>
              </a:rPr>
              <a:t>Camille Pissarro</a:t>
            </a:r>
            <a:r>
              <a:rPr lang="en-US" altLang="en-US" sz="3600" dirty="0">
                <a:solidFill>
                  <a:schemeClr val="hlink"/>
                </a:solidFill>
                <a:effectLst>
                  <a:outerShdw blurRad="38100" dist="38100" dir="2700000" algn="tl">
                    <a:srgbClr val="FFFFFF"/>
                  </a:outerShdw>
                </a:effectLst>
              </a:rPr>
              <a:t> – Cities and Streets</a:t>
            </a:r>
          </a:p>
          <a:p>
            <a:pPr>
              <a:lnSpc>
                <a:spcPct val="90000"/>
              </a:lnSpc>
            </a:pPr>
            <a:r>
              <a:rPr lang="en-US" altLang="en-US" sz="4400" u="sng" dirty="0" smtClean="0">
                <a:solidFill>
                  <a:schemeClr val="hlink"/>
                </a:solidFill>
                <a:effectLst>
                  <a:outerShdw blurRad="38100" dist="38100" dir="2700000" algn="tl">
                    <a:srgbClr val="FFFFFF"/>
                  </a:outerShdw>
                </a:effectLst>
              </a:rPr>
              <a:t>Mar Cassatt</a:t>
            </a:r>
            <a:r>
              <a:rPr lang="en-US" altLang="en-US" sz="3600" dirty="0" smtClean="0">
                <a:solidFill>
                  <a:schemeClr val="hlink"/>
                </a:solidFill>
                <a:effectLst>
                  <a:outerShdw blurRad="38100" dist="38100" dir="2700000" algn="tl">
                    <a:srgbClr val="FFFFFF"/>
                  </a:outerShdw>
                </a:effectLst>
              </a:rPr>
              <a:t>– Mothers and children</a:t>
            </a:r>
            <a:endParaRPr lang="en-US" altLang="en-US" sz="3600" dirty="0">
              <a:solidFill>
                <a:schemeClr val="hlink"/>
              </a:solidFill>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304800"/>
            <a:ext cx="7315200" cy="1384300"/>
          </a:xfrm>
        </p:spPr>
        <p:txBody>
          <a:bodyPr/>
          <a:lstStyle/>
          <a:p>
            <a:r>
              <a:rPr lang="en-US" altLang="en-US">
                <a:effectLst>
                  <a:outerShdw blurRad="38100" dist="38100" dir="2700000" algn="tl">
                    <a:srgbClr val="010199"/>
                  </a:outerShdw>
                </a:effectLst>
              </a:rPr>
              <a:t>Paintings by </a:t>
            </a:r>
            <a:r>
              <a:rPr lang="en-US" altLang="en-US">
                <a:effectLst>
                  <a:outerShdw blurRad="38100" dist="38100" dir="2700000" algn="tl">
                    <a:srgbClr val="010199"/>
                  </a:outerShdw>
                </a:effectLst>
                <a:hlinkClick r:id="rId2"/>
              </a:rPr>
              <a:t>Claude Monet</a:t>
            </a:r>
            <a:endParaRPr lang="en-US" altLang="en-US">
              <a:effectLst>
                <a:outerShdw blurRad="38100" dist="38100" dir="2700000" algn="tl">
                  <a:srgbClr val="010199"/>
                </a:outerShdw>
              </a:effectLst>
            </a:endParaRPr>
          </a:p>
        </p:txBody>
      </p:sp>
      <p:pic>
        <p:nvPicPr>
          <p:cNvPr id="97284" name="Picture 4" descr="self portriat with ber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605213" cy="4572000"/>
          </a:xfrm>
          <a:prstGeom prst="rect">
            <a:avLst/>
          </a:prstGeom>
          <a:noFill/>
          <a:extLst>
            <a:ext uri="{909E8E84-426E-40DD-AFC4-6F175D3DCCD1}">
              <a14:hiddenFill xmlns:a14="http://schemas.microsoft.com/office/drawing/2010/main">
                <a:solidFill>
                  <a:srgbClr val="FFFFFF"/>
                </a:solidFill>
              </a14:hiddenFill>
            </a:ext>
          </a:extLst>
        </p:spPr>
      </p:pic>
      <p:sp>
        <p:nvSpPr>
          <p:cNvPr id="97290" name="Text Box 10"/>
          <p:cNvSpPr txBox="1">
            <a:spLocks noChangeArrowheads="1"/>
          </p:cNvSpPr>
          <p:nvPr/>
        </p:nvSpPr>
        <p:spPr bwMode="auto">
          <a:xfrm>
            <a:off x="3200400" y="6019800"/>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Self Portrait</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8313" name="Picture 9" descr="artist garden at giver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781800" cy="6010275"/>
          </a:xfrm>
          <a:prstGeom prst="rect">
            <a:avLst/>
          </a:prstGeom>
          <a:noFill/>
          <a:extLst>
            <a:ext uri="{909E8E84-426E-40DD-AFC4-6F175D3DCCD1}">
              <a14:hiddenFill xmlns:a14="http://schemas.microsoft.com/office/drawing/2010/main">
                <a:solidFill>
                  <a:srgbClr val="FFFFFF"/>
                </a:solidFill>
              </a14:hiddenFill>
            </a:ext>
          </a:extLst>
        </p:spPr>
      </p:pic>
      <p:sp>
        <p:nvSpPr>
          <p:cNvPr id="98315" name="Text Box 11"/>
          <p:cNvSpPr txBox="1">
            <a:spLocks noChangeArrowheads="1"/>
          </p:cNvSpPr>
          <p:nvPr/>
        </p:nvSpPr>
        <p:spPr bwMode="auto">
          <a:xfrm>
            <a:off x="1447800" y="6278563"/>
            <a:ext cx="6248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Artists Garden at Giverny  - 1886</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0356" name="Picture 4" descr="haystack near guen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88200" cy="5776913"/>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p:cNvSpPr txBox="1">
            <a:spLocks noChangeArrowheads="1"/>
          </p:cNvSpPr>
          <p:nvPr/>
        </p:nvSpPr>
        <p:spPr bwMode="auto">
          <a:xfrm>
            <a:off x="2286000" y="6096000"/>
            <a:ext cx="480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Haystack – Sunset - 1872</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381000" y="228600"/>
            <a:ext cx="8458200" cy="6400800"/>
          </a:xfrm>
        </p:spPr>
        <p:txBody>
          <a:bodyPr/>
          <a:lstStyle/>
          <a:p>
            <a:r>
              <a:rPr lang="en-US" altLang="en-US" sz="4400" dirty="0">
                <a:solidFill>
                  <a:schemeClr val="hlink"/>
                </a:solidFill>
              </a:rPr>
              <a:t>Impressionism</a:t>
            </a:r>
            <a:r>
              <a:rPr lang="en-US" altLang="en-US" sz="4400" dirty="0"/>
              <a:t> was a </a:t>
            </a:r>
            <a:r>
              <a:rPr lang="en-US" altLang="en-US" sz="4400" dirty="0">
                <a:solidFill>
                  <a:schemeClr val="hlink"/>
                </a:solidFill>
              </a:rPr>
              <a:t>19th century</a:t>
            </a:r>
            <a:r>
              <a:rPr lang="en-US" altLang="en-US" sz="4400" dirty="0"/>
              <a:t> art movement that began as a loose association of Paris based artists, who began exhibiting their art publicly in the 1860’s.  The name of the movement is derived from the title of a </a:t>
            </a:r>
            <a:r>
              <a:rPr lang="en-US" altLang="en-US" sz="4400" dirty="0">
                <a:solidFill>
                  <a:schemeClr val="hlink"/>
                </a:solidFill>
              </a:rPr>
              <a:t>Claude Monet</a:t>
            </a:r>
            <a:r>
              <a:rPr lang="en-US" altLang="en-US" sz="4400" dirty="0"/>
              <a:t> painting, called </a:t>
            </a:r>
            <a:r>
              <a:rPr lang="en-US" altLang="en-US" sz="4400" dirty="0">
                <a:solidFill>
                  <a:schemeClr val="hlink"/>
                </a:solidFill>
              </a:rPr>
              <a:t>Impression, Sunrise</a:t>
            </a:r>
          </a:p>
          <a:p>
            <a:endParaRPr lang="en-US" altLang="en-US" sz="4400"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1380" name="Picture 4" descr="water lilies-the clo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763000" cy="5907088"/>
          </a:xfrm>
          <a:prstGeom prst="rect">
            <a:avLst/>
          </a:prstGeom>
          <a:noFill/>
          <a:extLst>
            <a:ext uri="{909E8E84-426E-40DD-AFC4-6F175D3DCCD1}">
              <a14:hiddenFill xmlns:a14="http://schemas.microsoft.com/office/drawing/2010/main">
                <a:solidFill>
                  <a:srgbClr val="FFFFFF"/>
                </a:solidFill>
              </a14:hiddenFill>
            </a:ext>
          </a:extLst>
        </p:spPr>
      </p:pic>
      <p:sp>
        <p:nvSpPr>
          <p:cNvPr id="101381" name="Text Box 5"/>
          <p:cNvSpPr txBox="1">
            <a:spLocks noChangeArrowheads="1"/>
          </p:cNvSpPr>
          <p:nvPr/>
        </p:nvSpPr>
        <p:spPr bwMode="auto">
          <a:xfrm>
            <a:off x="1676400" y="60960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Water lilies – The Clouds - 1903</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406" name="Picture 6" descr="waterlilies -green ref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077200" cy="5219700"/>
          </a:xfrm>
          <a:prstGeom prst="rect">
            <a:avLst/>
          </a:prstGeom>
          <a:noFill/>
          <a:extLst>
            <a:ext uri="{909E8E84-426E-40DD-AFC4-6F175D3DCCD1}">
              <a14:hiddenFill xmlns:a14="http://schemas.microsoft.com/office/drawing/2010/main">
                <a:solidFill>
                  <a:srgbClr val="FFFFFF"/>
                </a:solidFill>
              </a14:hiddenFill>
            </a:ext>
          </a:extLst>
        </p:spPr>
      </p:pic>
      <p:sp>
        <p:nvSpPr>
          <p:cNvPr id="102407" name="Text Box 7"/>
          <p:cNvSpPr txBox="1">
            <a:spLocks noChangeArrowheads="1"/>
          </p:cNvSpPr>
          <p:nvPr/>
        </p:nvSpPr>
        <p:spPr bwMode="auto">
          <a:xfrm>
            <a:off x="1066800" y="57912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Water lilies – Green Reflection - 1906</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304800"/>
            <a:ext cx="7315200" cy="1384300"/>
          </a:xfrm>
        </p:spPr>
        <p:txBody>
          <a:bodyPr/>
          <a:lstStyle/>
          <a:p>
            <a:r>
              <a:rPr lang="en-US" altLang="en-US" dirty="0">
                <a:effectLst>
                  <a:outerShdw blurRad="38100" dist="38100" dir="2700000" algn="tl">
                    <a:srgbClr val="010199"/>
                  </a:outerShdw>
                </a:effectLst>
              </a:rPr>
              <a:t>Paintings by </a:t>
            </a:r>
            <a:r>
              <a:rPr lang="en-US" altLang="en-US" dirty="0" smtClean="0">
                <a:effectLst>
                  <a:outerShdw blurRad="38100" dist="38100" dir="2700000" algn="tl">
                    <a:srgbClr val="010199"/>
                  </a:outerShdw>
                </a:effectLst>
              </a:rPr>
              <a:t>Edouard </a:t>
            </a:r>
            <a:r>
              <a:rPr lang="en-US" altLang="en-US" dirty="0" err="1" smtClean="0">
                <a:effectLst>
                  <a:outerShdw blurRad="38100" dist="38100" dir="2700000" algn="tl">
                    <a:srgbClr val="010199"/>
                  </a:outerShdw>
                </a:effectLst>
              </a:rPr>
              <a:t>Manet</a:t>
            </a:r>
            <a:endParaRPr lang="en-US" altLang="en-US" dirty="0">
              <a:effectLst>
                <a:outerShdw blurRad="38100" dist="38100" dir="2700000" algn="tl">
                  <a:srgbClr val="010199"/>
                </a:outerShdw>
              </a:effectLst>
            </a:endParaRPr>
          </a:p>
        </p:txBody>
      </p:sp>
      <p:pic>
        <p:nvPicPr>
          <p:cNvPr id="181250" name="Picture 2" descr="http://www.judaica-art.com/2746-large_default/gare-saint-lazare-1872-by-edouard-manet-art-gallery-oil-painting-reproductions.jpg"/>
          <p:cNvPicPr>
            <a:picLocks noChangeAspect="1" noChangeArrowheads="1"/>
          </p:cNvPicPr>
          <p:nvPr/>
        </p:nvPicPr>
        <p:blipFill rotWithShape="1">
          <a:blip r:embed="rId2">
            <a:extLst>
              <a:ext uri="{28A0092B-C50C-407E-A947-70E740481C1C}">
                <a14:useLocalDpi xmlns:a14="http://schemas.microsoft.com/office/drawing/2010/main" val="0"/>
              </a:ext>
            </a:extLst>
          </a:blip>
          <a:srcRect t="9388" b="10263"/>
          <a:stretch/>
        </p:blipFill>
        <p:spPr bwMode="auto">
          <a:xfrm>
            <a:off x="1676400" y="1524000"/>
            <a:ext cx="6096000" cy="489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195525"/>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2274" name="Picture 2" descr="http://www.artinthepicture.com/artists/Edouard_Manet/waitres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452" y="219075"/>
            <a:ext cx="5260697" cy="64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1382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3298" name="Picture 2" descr="http://www.metmuseum.org/toah/images/h2/h2_29.100.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65125"/>
            <a:ext cx="7886700" cy="580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7890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066800" y="0"/>
            <a:ext cx="7315200" cy="1308100"/>
          </a:xfrm>
        </p:spPr>
        <p:txBody>
          <a:bodyPr/>
          <a:lstStyle/>
          <a:p>
            <a:r>
              <a:rPr lang="en-US" altLang="en-US">
                <a:solidFill>
                  <a:schemeClr val="tx1"/>
                </a:solidFill>
                <a:effectLst>
                  <a:outerShdw blurRad="38100" dist="38100" dir="2700000" algn="tl">
                    <a:srgbClr val="010199"/>
                  </a:outerShdw>
                </a:effectLst>
              </a:rPr>
              <a:t>Paintings by </a:t>
            </a:r>
            <a:r>
              <a:rPr lang="en-US" altLang="en-US">
                <a:solidFill>
                  <a:schemeClr val="tx1"/>
                </a:solidFill>
                <a:effectLst>
                  <a:outerShdw blurRad="38100" dist="38100" dir="2700000" algn="tl">
                    <a:srgbClr val="010199"/>
                  </a:outerShdw>
                </a:effectLst>
                <a:hlinkClick r:id="rId2"/>
              </a:rPr>
              <a:t>Auguste Renoir</a:t>
            </a:r>
            <a:endParaRPr lang="en-US" altLang="en-US">
              <a:solidFill>
                <a:schemeClr val="tx1"/>
              </a:solidFill>
              <a:effectLst>
                <a:outerShdw blurRad="38100" dist="38100" dir="2700000" algn="tl">
                  <a:srgbClr val="010199"/>
                </a:outerShdw>
              </a:effectLst>
            </a:endParaRPr>
          </a:p>
        </p:txBody>
      </p:sp>
      <p:pic>
        <p:nvPicPr>
          <p:cNvPr id="103428" name="Picture 4" descr="le moulin de la galette18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93420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7524" name="Picture 4" descr="gypsy girl  18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119563" cy="5724525"/>
          </a:xfrm>
          <a:prstGeom prst="rect">
            <a:avLst/>
          </a:prstGeom>
          <a:noFill/>
          <a:extLst>
            <a:ext uri="{909E8E84-426E-40DD-AFC4-6F175D3DCCD1}">
              <a14:hiddenFill xmlns:a14="http://schemas.microsoft.com/office/drawing/2010/main">
                <a:solidFill>
                  <a:srgbClr val="FFFFFF"/>
                </a:solidFill>
              </a14:hiddenFill>
            </a:ext>
          </a:extLst>
        </p:spPr>
      </p:pic>
      <p:sp>
        <p:nvSpPr>
          <p:cNvPr id="107525" name="Text Box 5"/>
          <p:cNvSpPr txBox="1">
            <a:spLocks noChangeArrowheads="1"/>
          </p:cNvSpPr>
          <p:nvPr/>
        </p:nvSpPr>
        <p:spPr bwMode="auto">
          <a:xfrm>
            <a:off x="2895600" y="6019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Gypsy Girl - 1879</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6500" name="Picture 4" descr="the boating party 18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543800" cy="5597525"/>
          </a:xfrm>
          <a:prstGeom prst="rect">
            <a:avLst/>
          </a:prstGeom>
          <a:noFill/>
          <a:extLst>
            <a:ext uri="{909E8E84-426E-40DD-AFC4-6F175D3DCCD1}">
              <a14:hiddenFill xmlns:a14="http://schemas.microsoft.com/office/drawing/2010/main">
                <a:solidFill>
                  <a:srgbClr val="FFFFFF"/>
                </a:solidFill>
              </a14:hiddenFill>
            </a:ext>
          </a:extLst>
        </p:spPr>
      </p:pic>
      <p:sp>
        <p:nvSpPr>
          <p:cNvPr id="106501" name="Text Box 5"/>
          <p:cNvSpPr txBox="1">
            <a:spLocks noChangeArrowheads="1"/>
          </p:cNvSpPr>
          <p:nvPr/>
        </p:nvSpPr>
        <p:spPr bwMode="auto">
          <a:xfrm>
            <a:off x="2057400" y="59436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The Boating Party - 1979</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0596" name="Picture 4" descr="monet painting in his garden1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6934200" cy="5630863"/>
          </a:xfrm>
          <a:prstGeom prst="rect">
            <a:avLst/>
          </a:prstGeom>
          <a:noFill/>
          <a:extLst>
            <a:ext uri="{909E8E84-426E-40DD-AFC4-6F175D3DCCD1}">
              <a14:hiddenFill xmlns:a14="http://schemas.microsoft.com/office/drawing/2010/main">
                <a:solidFill>
                  <a:srgbClr val="FFFFFF"/>
                </a:solidFill>
              </a14:hiddenFill>
            </a:ext>
          </a:extLst>
        </p:spPr>
      </p:pic>
      <p:sp>
        <p:nvSpPr>
          <p:cNvPr id="110597" name="Text Box 5"/>
          <p:cNvSpPr txBox="1">
            <a:spLocks noChangeArrowheads="1"/>
          </p:cNvSpPr>
          <p:nvPr/>
        </p:nvSpPr>
        <p:spPr bwMode="auto">
          <a:xfrm>
            <a:off x="1295400" y="6019800"/>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chemeClr val="bg1"/>
                </a:solidFill>
              </a:rPr>
              <a:t>Monet painting in his Garden - 1873</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2644" name="Picture 4" descr="the swing 1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4308475" cy="5562600"/>
          </a:xfrm>
          <a:prstGeom prst="rect">
            <a:avLst/>
          </a:prstGeom>
          <a:noFill/>
          <a:extLst>
            <a:ext uri="{909E8E84-426E-40DD-AFC4-6F175D3DCCD1}">
              <a14:hiddenFill xmlns:a14="http://schemas.microsoft.com/office/drawing/2010/main">
                <a:solidFill>
                  <a:srgbClr val="FFFFFF"/>
                </a:solidFill>
              </a14:hiddenFill>
            </a:ext>
          </a:extLst>
        </p:spPr>
      </p:pic>
      <p:sp>
        <p:nvSpPr>
          <p:cNvPr id="112645" name="Text Box 5"/>
          <p:cNvSpPr txBox="1">
            <a:spLocks noChangeArrowheads="1"/>
          </p:cNvSpPr>
          <p:nvPr/>
        </p:nvSpPr>
        <p:spPr bwMode="auto">
          <a:xfrm>
            <a:off x="2895600" y="59436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The Swing 1876</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6436" name="Picture 4" descr="impression sunrise 1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7848600" cy="6034088"/>
          </a:xfrm>
          <a:prstGeom prst="rect">
            <a:avLst/>
          </a:prstGeom>
          <a:noFill/>
          <a:extLst>
            <a:ext uri="{909E8E84-426E-40DD-AFC4-6F175D3DCCD1}">
              <a14:hiddenFill xmlns:a14="http://schemas.microsoft.com/office/drawing/2010/main">
                <a:solidFill>
                  <a:srgbClr val="FFFFFF"/>
                </a:solidFill>
              </a14:hiddenFill>
            </a:ext>
          </a:extLst>
        </p:spPr>
      </p:pic>
      <p:sp>
        <p:nvSpPr>
          <p:cNvPr id="146437" name="Text Box 5"/>
          <p:cNvSpPr txBox="1">
            <a:spLocks noChangeArrowheads="1"/>
          </p:cNvSpPr>
          <p:nvPr/>
        </p:nvSpPr>
        <p:spPr bwMode="auto">
          <a:xfrm>
            <a:off x="2438400" y="6278563"/>
            <a:ext cx="4191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Impression - Sunrise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fade">
                                      <p:cBhvr>
                                        <p:cTn id="7" dur="30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7764" name="Picture 4" descr="hairdres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858000" cy="5948363"/>
          </a:xfrm>
          <a:prstGeom prst="rect">
            <a:avLst/>
          </a:prstGeom>
          <a:noFill/>
          <a:extLst>
            <a:ext uri="{909E8E84-426E-40DD-AFC4-6F175D3DCCD1}">
              <a14:hiddenFill xmlns:a14="http://schemas.microsoft.com/office/drawing/2010/main">
                <a:solidFill>
                  <a:srgbClr val="FFFFFF"/>
                </a:solidFill>
              </a14:hiddenFill>
            </a:ext>
          </a:extLst>
        </p:spPr>
      </p:pic>
      <p:sp>
        <p:nvSpPr>
          <p:cNvPr id="117766" name="Text Box 6"/>
          <p:cNvSpPr txBox="1">
            <a:spLocks noChangeArrowheads="1"/>
          </p:cNvSpPr>
          <p:nvPr/>
        </p:nvSpPr>
        <p:spPr bwMode="auto">
          <a:xfrm>
            <a:off x="1143000" y="0"/>
            <a:ext cx="716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t>Paintings By </a:t>
            </a:r>
            <a:r>
              <a:rPr lang="en-US" altLang="en-US" sz="3600" u="sng">
                <a:solidFill>
                  <a:schemeClr val="hlink"/>
                </a:solidFill>
              </a:rPr>
              <a:t>Edgar Degas</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8788" name="Picture 4" descr="miss lala at the circus fern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8600"/>
            <a:ext cx="42751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18789" name="Text Box 5"/>
          <p:cNvSpPr txBox="1">
            <a:spLocks noChangeArrowheads="1"/>
          </p:cNvSpPr>
          <p:nvPr/>
        </p:nvSpPr>
        <p:spPr bwMode="auto">
          <a:xfrm>
            <a:off x="2209800" y="61722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Miss la la at the circus Fernando</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5956" name="Picture 4" descr="horses before the stands 1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010400" cy="5389563"/>
          </a:xfrm>
          <a:prstGeom prst="rect">
            <a:avLst/>
          </a:prstGeom>
          <a:noFill/>
          <a:extLst>
            <a:ext uri="{909E8E84-426E-40DD-AFC4-6F175D3DCCD1}">
              <a14:hiddenFill xmlns:a14="http://schemas.microsoft.com/office/drawing/2010/main">
                <a:solidFill>
                  <a:srgbClr val="FFFFFF"/>
                </a:solidFill>
              </a14:hiddenFill>
            </a:ext>
          </a:extLst>
        </p:spPr>
      </p:pic>
      <p:sp>
        <p:nvSpPr>
          <p:cNvPr id="125957" name="Text Box 5"/>
          <p:cNvSpPr txBox="1">
            <a:spLocks noChangeArrowheads="1"/>
          </p:cNvSpPr>
          <p:nvPr/>
        </p:nvSpPr>
        <p:spPr bwMode="auto">
          <a:xfrm>
            <a:off x="1447800" y="5943600"/>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Horses Before the Stands - 1876</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6980" name="Picture 4" descr="cabaret 18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4494213"/>
          </a:xfrm>
          <a:prstGeom prst="rect">
            <a:avLst/>
          </a:prstGeom>
          <a:noFill/>
          <a:extLst>
            <a:ext uri="{909E8E84-426E-40DD-AFC4-6F175D3DCCD1}">
              <a14:hiddenFill xmlns:a14="http://schemas.microsoft.com/office/drawing/2010/main">
                <a:solidFill>
                  <a:srgbClr val="FFFFFF"/>
                </a:solidFill>
              </a14:hiddenFill>
            </a:ext>
          </a:extLst>
        </p:spPr>
      </p:pic>
      <p:sp>
        <p:nvSpPr>
          <p:cNvPr id="126981" name="Text Box 5"/>
          <p:cNvSpPr txBox="1">
            <a:spLocks noChangeArrowheads="1"/>
          </p:cNvSpPr>
          <p:nvPr/>
        </p:nvSpPr>
        <p:spPr bwMode="auto">
          <a:xfrm>
            <a:off x="3048000" y="54864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Cabaret - 1877</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8005" name="Picture 5" descr="the rehearsal 13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7543800" cy="5718175"/>
          </a:xfrm>
          <a:prstGeom prst="rect">
            <a:avLst/>
          </a:prstGeom>
          <a:noFill/>
          <a:extLst>
            <a:ext uri="{909E8E84-426E-40DD-AFC4-6F175D3DCCD1}">
              <a14:hiddenFill xmlns:a14="http://schemas.microsoft.com/office/drawing/2010/main">
                <a:solidFill>
                  <a:srgbClr val="FFFFFF"/>
                </a:solidFill>
              </a14:hiddenFill>
            </a:ext>
          </a:extLst>
        </p:spPr>
      </p:pic>
      <p:sp>
        <p:nvSpPr>
          <p:cNvPr id="128006" name="Text Box 6"/>
          <p:cNvSpPr txBox="1">
            <a:spLocks noChangeArrowheads="1"/>
          </p:cNvSpPr>
          <p:nvPr/>
        </p:nvSpPr>
        <p:spPr bwMode="auto">
          <a:xfrm>
            <a:off x="2667000" y="6096000"/>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The Rehearsal - 1878</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9028" name="Picture 4" descr="self 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990600"/>
            <a:ext cx="3867150" cy="4876800"/>
          </a:xfrm>
          <a:prstGeom prst="rect">
            <a:avLst/>
          </a:prstGeom>
          <a:noFill/>
          <a:extLst>
            <a:ext uri="{909E8E84-426E-40DD-AFC4-6F175D3DCCD1}">
              <a14:hiddenFill xmlns:a14="http://schemas.microsoft.com/office/drawing/2010/main">
                <a:solidFill>
                  <a:srgbClr val="FFFFFF"/>
                </a:solidFill>
              </a14:hiddenFill>
            </a:ext>
          </a:extLst>
        </p:spPr>
      </p:pic>
      <p:sp>
        <p:nvSpPr>
          <p:cNvPr id="129029" name="Text Box 5"/>
          <p:cNvSpPr txBox="1">
            <a:spLocks noChangeArrowheads="1"/>
          </p:cNvSpPr>
          <p:nvPr/>
        </p:nvSpPr>
        <p:spPr bwMode="auto">
          <a:xfrm>
            <a:off x="1524000" y="304800"/>
            <a:ext cx="594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t>Paintings by</a:t>
            </a:r>
            <a:r>
              <a:rPr lang="en-US" altLang="en-US" sz="3600">
                <a:solidFill>
                  <a:schemeClr val="hlink"/>
                </a:solidFill>
              </a:rPr>
              <a:t> Camille Pissaro</a:t>
            </a:r>
          </a:p>
        </p:txBody>
      </p:sp>
      <p:sp>
        <p:nvSpPr>
          <p:cNvPr id="129030" name="Text Box 6"/>
          <p:cNvSpPr txBox="1">
            <a:spLocks noChangeArrowheads="1"/>
          </p:cNvSpPr>
          <p:nvPr/>
        </p:nvSpPr>
        <p:spPr bwMode="auto">
          <a:xfrm>
            <a:off x="3429000" y="5943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Self Portrait</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1076" name="Picture 4" descr="the orchard 18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934200" cy="5597525"/>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971800" y="5943600"/>
            <a:ext cx="426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The Orchard - 1872</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0052" name="Picture 4" descr="jallais hills 1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524750" cy="51816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3200400" y="56388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Jallais Hills - 1876</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100" name="Picture 4" descr="autumn path though the woods 1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772400" cy="5691188"/>
          </a:xfrm>
          <a:prstGeom prst="rect">
            <a:avLst/>
          </a:prstGeom>
          <a:noFill/>
          <a:extLst>
            <a:ext uri="{909E8E84-426E-40DD-AFC4-6F175D3DCCD1}">
              <a14:hiddenFill xmlns:a14="http://schemas.microsoft.com/office/drawing/2010/main">
                <a:solidFill>
                  <a:srgbClr val="FFFFFF"/>
                </a:solidFill>
              </a14:hiddenFill>
            </a:ext>
          </a:extLst>
        </p:spPr>
      </p:pic>
      <p:sp>
        <p:nvSpPr>
          <p:cNvPr id="132101" name="Text Box 5"/>
          <p:cNvSpPr txBox="1">
            <a:spLocks noChangeArrowheads="1"/>
          </p:cNvSpPr>
          <p:nvPr/>
        </p:nvSpPr>
        <p:spPr bwMode="auto">
          <a:xfrm>
            <a:off x="1524000" y="58674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Path Through the Woods - 1876</a:t>
            </a: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3124" name="Picture 4" descr="boulavarde montmartre  rainy afternoon1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677025" cy="5495925"/>
          </a:xfrm>
          <a:prstGeom prst="rect">
            <a:avLst/>
          </a:prstGeom>
          <a:noFill/>
          <a:extLst>
            <a:ext uri="{909E8E84-426E-40DD-AFC4-6F175D3DCCD1}">
              <a14:hiddenFill xmlns:a14="http://schemas.microsoft.com/office/drawing/2010/main">
                <a:solidFill>
                  <a:srgbClr val="FFFFFF"/>
                </a:solidFill>
              </a14:hiddenFill>
            </a:ext>
          </a:extLst>
        </p:spPr>
      </p:pic>
      <p:sp>
        <p:nvSpPr>
          <p:cNvPr id="133125" name="Text Box 5"/>
          <p:cNvSpPr txBox="1">
            <a:spLocks noChangeArrowheads="1"/>
          </p:cNvSpPr>
          <p:nvPr/>
        </p:nvSpPr>
        <p:spPr bwMode="auto">
          <a:xfrm>
            <a:off x="0" y="5791200"/>
            <a:ext cx="960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Boulavarde Montmarte – Rainy Afternoon - 1897</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914400" y="609600"/>
            <a:ext cx="75438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chemeClr val="hlink"/>
                </a:solidFill>
              </a:rPr>
              <a:t>Impressionist</a:t>
            </a:r>
            <a:r>
              <a:rPr lang="en-US" altLang="en-US" sz="4400"/>
              <a:t> artists felt the new technology of </a:t>
            </a:r>
            <a:r>
              <a:rPr lang="en-US" altLang="en-US" sz="4400">
                <a:solidFill>
                  <a:schemeClr val="hlink"/>
                </a:solidFill>
              </a:rPr>
              <a:t>Photography</a:t>
            </a:r>
            <a:r>
              <a:rPr lang="en-US" altLang="en-US" sz="4400"/>
              <a:t> was ruining the art of painting.  They felt the need to create a new style of painting in which accurate rendering of the subject was not the main focus</a:t>
            </a:r>
            <a:r>
              <a:rPr lang="en-US" altLang="en-US"/>
              <a:t>.</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4146" name="Picture 2" descr="boulavarde montmartre  night 1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677025" cy="5553075"/>
          </a:xfrm>
          <a:prstGeom prst="rect">
            <a:avLst/>
          </a:prstGeom>
          <a:noFill/>
          <a:extLst>
            <a:ext uri="{909E8E84-426E-40DD-AFC4-6F175D3DCCD1}">
              <a14:hiddenFill xmlns:a14="http://schemas.microsoft.com/office/drawing/2010/main">
                <a:solidFill>
                  <a:srgbClr val="FFFFFF"/>
                </a:solidFill>
              </a14:hiddenFill>
            </a:ext>
          </a:extLst>
        </p:spPr>
      </p:pic>
      <p:sp>
        <p:nvSpPr>
          <p:cNvPr id="134147" name="Text Box 3"/>
          <p:cNvSpPr txBox="1">
            <a:spLocks noChangeArrowheads="1"/>
          </p:cNvSpPr>
          <p:nvPr/>
        </p:nvSpPr>
        <p:spPr bwMode="auto">
          <a:xfrm>
            <a:off x="1143000" y="60198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Boulavarde Montmarte – Night - 1897</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669" name="Text Box 5"/>
          <p:cNvSpPr txBox="1">
            <a:spLocks noChangeArrowheads="1"/>
          </p:cNvSpPr>
          <p:nvPr/>
        </p:nvSpPr>
        <p:spPr bwMode="auto">
          <a:xfrm>
            <a:off x="1143000" y="152400"/>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a:t>Paintings By </a:t>
            </a:r>
            <a:r>
              <a:rPr lang="en-US" altLang="en-US" sz="3600" dirty="0" smtClean="0">
                <a:solidFill>
                  <a:schemeClr val="hlink"/>
                </a:solidFill>
              </a:rPr>
              <a:t>Mary Cassatt</a:t>
            </a:r>
            <a:endParaRPr lang="en-US" altLang="en-US" sz="3600" dirty="0">
              <a:solidFill>
                <a:schemeClr val="hlink"/>
              </a:solidFill>
            </a:endParaRPr>
          </a:p>
        </p:txBody>
      </p:sp>
      <p:pic>
        <p:nvPicPr>
          <p:cNvPr id="113671" name="Picture 7" descr="http://upload.wikimedia.org/wikipedia/commons/7/72/Mary_Cassatt_-_The_Child's_Bath_-_Google_Art_Proj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120" y="798731"/>
            <a:ext cx="364536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5718" name="Text Box 6"/>
          <p:cNvSpPr txBox="1">
            <a:spLocks noChangeArrowheads="1"/>
          </p:cNvSpPr>
          <p:nvPr/>
        </p:nvSpPr>
        <p:spPr bwMode="auto">
          <a:xfrm>
            <a:off x="685800" y="6248400"/>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smtClean="0"/>
              <a:t>Sleeping Baby - 1910</a:t>
            </a:r>
            <a:endParaRPr lang="en-US" altLang="en-US" sz="3600" dirty="0"/>
          </a:p>
        </p:txBody>
      </p:sp>
      <p:pic>
        <p:nvPicPr>
          <p:cNvPr id="115720" name="Picture 8" descr="http://artgalleryabc.com/images/cassatt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876"/>
            <a:ext cx="4391025" cy="5642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4693" name="Text Box 5"/>
          <p:cNvSpPr txBox="1">
            <a:spLocks noChangeArrowheads="1"/>
          </p:cNvSpPr>
          <p:nvPr/>
        </p:nvSpPr>
        <p:spPr bwMode="auto">
          <a:xfrm>
            <a:off x="838200" y="6019800"/>
            <a:ext cx="708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dirty="0" smtClean="0"/>
              <a:t>Maternal Kiss</a:t>
            </a:r>
            <a:endParaRPr lang="en-US" altLang="en-US" sz="3600" dirty="0"/>
          </a:p>
        </p:txBody>
      </p:sp>
      <p:sp>
        <p:nvSpPr>
          <p:cNvPr id="2" name="AutoShape 10" descr="data:image/jpeg;base64,/9j/4AAQSkZJRgABAQAAAQABAAD/2wCEAAkGBxQSEhUUExQWFBUXGBgbGBgYGRgcHRoaGhcaHBgYGhoaHCggHRwlHBgXITEhJSkrLi4uHR8zODMsNygtLisBCgoKDg0OGxAQGy8kICY0NDQ0NCwsLCwsLDQsLCwsLywsLCwsLCwvLCw0LCwsLCwsLCwsLCwsLCwsLCwsLCwsLP/AABEIAP0AxwMBIgACEQEDEQH/xAAbAAACAwEBAQAAAAAAAAAAAAAEBQIDBgEAB//EADwQAAEDAgMFBwQBAgQGAwAAAAEAAhEDIQQxQQUSUWFxIoGRobHB8AYTMtHhQvEUI1JiFTNygpKiBzRD/8QAGgEAAwEBAQEAAAAAAAAAAAAAAgMEBQEABv/EACkRAAICAgICAQMEAwEAAAAAAAECABEDIQQSMUFRBRMiI2Fx8BQygTP/2gAMAwEAAhEDEQA/AMK51yeOQQzb9ERUpmTOQQbhEcylYwBuSrDJvwU31oEBDtfFyVAunomsa2sIJfmW7gGdzrdUFwz8tFKq+eqHLZ1QKBU71MKZUsNVMu4pz9LbDbVO/UP+W0SQJkn9AJ1XfhBvMbh3OfvAwGQQLXk38eSUOSEtYK4Xc/iLmM37fPBDgk2W8ZhsHE1abmWyJ53Md0ckOMVgXWbRDdA4gjTMwZNiu/5a/ErXg5D4EyDbBQ3l9Bfs6kIe5lN1JgBIaIBFpPM36KON2Jg8QycOWtcOtjwLZgFLGdLswDjZfIqYJlRXMqHM2FlDGYYsqFtiAYB481BzFQFvcUYS/EgqDao1QpIHNRZXGq4QBPDGT4h4xMaL2+XcUH/iBy8QpNM3BHiva8mGMB+IazEAc/mq9U2gRkhftnXxXadGOfuhB+If2gPMJbiXO1gaohgJuJ5fyqIGv8KxtYj2CNUs2YBX4hTWnU31/up/cA5lC/d45KbCDc5IXWzQimSvMnWZvmV5SxbuxlwXl3oBoQRF2INkrfVghHVKkkn5CAcySCiGxUJBUvpDU3J8l1oJK9EwB3/pXlu7AzJQ+J0tUh9tdFEDW2pVhfBjh6q3B0ZMnuHqUTZVROxlHGwtncKsf/S+P+2A0NJJMicgIzIWl2ljmU6ZLAC9973Lic78JKyGHJDZuCT5aBTxW0GtknMWHTkViOxd59EnDx411FO2MQSd0kmLuPE8ByHDqqKIJy5+ipxeMkqunXM2VoU9aghlDammweOcKX23CWzY+x5XQ7qDqbyWlzRfdubTMC2cZJK3aJEcE5pY/wC42Dpl0/YzSijIbhOMeZShirFtIJc6d4zP6CoqAtEuzOTf3wCbYh+87eP5DhqdP2leMoEkz3qpc1gCY68QrtxFdWsT08lRuzmYCJfTAPz0VT6wy9lQD8QCPmRaBwlMsDjYIBEDqlRrDh87l4V+S6VuCGqasvpui8c1W6j/AKYnh+kjoYgZIqmJyJHmkFKjxkB8i4aypofnIqbnRpdB/ecJDr8CiaTt4ROSox7Fe5O4C7HidpyfmSZYUwMr8UuaI6I3eMDTgEaauS5Tc9j/AMT3eq8qcUTun5qF5AzC4oCAuGapImAFYco7z+l4Ai/X0XQQIUkYbYZ6lTYJM34D3Q9MTKLoGTbIIuoYwGk6dDtNHE39/AJiYa0xr6ZD9pZ92HjofX+6vrEiw5R5fpQc0fnU+g+kLSEy+ri5sMhYfPFCuwxcN50/zw6rlA8rapjUxIDGy2+nAcY581JtdLNggMNzN4ijeAuU2mYCd4XCOruIptPX5qtJsv6NeCHPlxz0HQZpzcgKKPmRjj2bBoTDPwRIBMiZJ8clbRG46PkjTvFlvNtfT+4GkAc+KzG1qABMBCnJ76MNuMAOymC4SuCZPAeICF2lih+v2rMJTJpVXxkGgcpIkpfVpdknzT0QdrkuVz0i3EVSShyVe8dyqLFasyXBJkQrKbeS9uq6nT5rpM4FkB0RVGoRkvNorooHklkiH1IhP3SRxUKNbddf4FANjVV15K4ujqcJjwvvxPy6Jw7r8UBhzvNB5IoGycSRJWE7j3WN/kryhirtK8kMNzi1UCaDPNRc4kxorwL81QHybZJtTnmTp07H5AV+8AI8f0o03x3rjgBE34o+wTc8qF26iWCnvXOQGfmpt7RnITaUJUxRuLXsiMNXBhsf3WfnYuxafRcULiUL7jPD4cASeHkqsQ/7jgxvgPP2V+MfDABcwnf0nsEn/Nd3D1KiU1+RmhlbVCPNi4AUmtAEQtD97dbfNLMQXBvZeGnhE+aDwuKqOPbi+WaDo3kCIBB0TLtrYqQbTay+e/URO9lButxtar9sSAJ58FnsThRXbvF7baAW9c0eJGDXUYWXp1uol2IAaNQcLnmI/v5JTjHWiLBbrAbKbh8M4uu513W1g2HILK4fZbqri0C83VaMASfUjyKzAL7mXqZqkhb0/S4Eti+6JJ48vBZTG4T7bi05gwqkyBvEgy4GTZi9jVcwa5LhpEZLrQjiAIVRcrHkaKqkO5XtphLJjAIO5/y37UHXHDwV1aihSAEQMBljLAPG7CLoug3SXDVocOBPz2TcOuU1fVydlqTxDuyfmq8q8R+JXkDDcWBOvFjxKoo0wjazIHMoQNi0rh7EzykVPF0X8FcQJM8B7Khz7wch8/S7v36IMyMVMq+nuFzAmD4psFcZU3RbMz3Ik09/Qnog8Swi8JKG9GaudaYsPE1uw8P92i0iCQ6858fQr6FsNoDALWXx3ZW1HUpGi+qfS2ND6LXAydeqmy46Nx+PJ9xQB8Sf1FsGniN3tOa5pkQTEzwyzhG0qW6BIg27zEfLI0vaTOaC2oXug02gkaExHP1Xg7det6hfbQN2I38wfaFFlXea4WcCCBYwRFuaUUthsoN7JcRvg3zmNeVvkI/crGq01ANIM6a21Vu2XjsibSfQow7KKud+2jMLEV4w77COqB2Vh3N3twS8wBPmjmlQFb7dxxSr9Sp8VmxBabXU3PqVXk8ZM5FfP9qYn7lVzhaTMLV7b+5Xk5NnJY+vQhxCr4y1ZMzvqJGlXxIhcHcV1tlwxOSfMy5JruACs+/GQVD8SBohKuIJ6L3W5wsBCquJLtUKXTYKkO4ImkyLo66wLLTrWRBKaUKsxxCTudKPwFM2jI+q9ucYWIwriWGOXqvLld0NPd6rqXZiOpEtrOnoLDvQ0xfOfgCvxAEG9kPuz7fvwv4KoiopdiVgxfMk+X8lXUqB3S7iZPsha+dvlvnijXYgADTK3cpOQzdQBNb6amM9mf1KaWIcCNO5Tew1HQGkk2AF5PIcUbsnAVMRUaxgLnE2HqTwaOK+q/Tn0w3D7oMOcfydGguY5fCTYKb3oS1nVUom58yw/wBE4t7Q77DmjTegE9xvPctD9PYLE4UFtWm5rZmdBoQSNMl9ar0C9kAupk/6YB8UHi6DXSzWO7UGUZXvoyfFyOjWBMg3GEAobFnEboc0ho5XdHojdo/TtakC6gPuREMPDk45d8pdV2lVowKtKownIFpIJ4AtkFLOBlGt/wAS/wDykdgw9ejBaP8AiTm6wv2vZQfiy9+7wBK5jcViHA7tF2WoLR1MoHYNGpTdU+8Ic9vZOkibeHoV0YSEszz8sHJ6s/HiM25ounh96EFRF05wgtKnK1uVtnBHURdtDAWWF2th4NuC+j40SCsXtnDxJ8fhTsDHtIuQAUqZaBxVFUIjEN3TlZC4kajJXCZDQeq1UuXXLjWpgEQTc7RF+KKrvVbKKtqC2SEmzCXQlmFYJuizWEwNY9ZS2tWvZW4OmZvmhI9w+2qEaVbtXF1w7K4gJiCJDeJ5heqVc+KrqO1Q7c05hepODLH2ReFoOqFtNgLnEgAcyh6bSfVbT6G2eZNWCCTutdGQjtR1sEXQMtnwIzFkKtr3Nv8AR2xGYdm4z8iB9x/+oxdrf9oWmw7XNBiOAKX4SmGUwMyJ8Tp7IzCVopmNJ3upzWazWxImiDqEsxoJaNcuOsTzHNEMpNB0JuTxuSfUqmi0NO8R2jaBeB7BcxrmA75EuGeZgQdAdYhNQicInsQx+8YMBwAED8RxB45+SExtGRuntHTT9KzaGOAIH3WMJ/EOa4nuh49FKjXYfycHOAmQCAQOAk+pRG/M6NRXgsM6YeJkzYdkADLlp4oXb2yWvpuptHaAkRnPLn84puXwTDpGcTyt8hU1KzXOEHtfOesLqvZnSJ8nOOfTz7QnP+NCnezNrse3PJaPa2xaJ3i7dbv3MkC5/qAnxHVY7HbDc2DRPbBg5QQMp4kLuRMTDRqPwtkJ8XHpJdaYVrMMwCQ3f6CfNC7Hwb2iXNY8nPfJj0hO/wDEVWx2W7vBmnLIBYuUP21NLQGxMZtrYVSrJFIDq5oIHSVh9pbLfSdDhHIr7M6u2oJE8+PQ6rK7dosMtILnSBLrkJ3G5mQHqwkuXiI4sanzH7YGavpQNCU8xmxA55gBvKR5cFSdgOaYy6XWoMykeZmtx2UxM6Tc+CjVMiy0D/p12YnLolb6W7Yow4PiLZSIFh8OcymFBsLggBX0guM3zBr1JEWXlb9vOV5cBij5i2qfncvURf5qp4mmfNWNEC3wlGGpYmoZs/DmpUaxou4gDqSPDML6vsrZn2qYEwKf4loGf9Tr2uZHgsP9B4HfqF4E7ot/1Gw9/JfRqjN1rRMneA5HiOmcFO7UgHzOYlt/4hQrEgf0klpPDlHcPRFYMgCOcu65+iCxbxvZWmx6MH6PmqcCC4mcznHDj5KT7drNDxuaDEbvZJgyIuNM/YIapv1CGg7o1Iz5HgFDEVN9wANtRyvl80V2GqNe2CHNjIkEZGRE3OSHQFRimdpYJlAOfAkwLxJ5knXqlTjVxGp+zOQkF3M3kMtxnuTra81Kf2wCN4gT4+8KvD4fdaGj8WiOp49OAS2yAD94S35mZxgcWQxxc0yGtbA3nHJsxYDMn3KE2dsR9Ml7q1R7yONh0/a0dDD0/vEMgNYIaOBddxHUot1MBAz9bAlCgCokbs4nO6rrYIN+c01xWPZTFzCz+N2rvEu3XRpIzU/uUrkbxGNOm3UIHG/bZcBwj+oRY80P/wAWduf8p/UD04pVVxp//JzjbtU3g26EiV4CNBv3CMLiIrjg6RyOV445+KZ7RwLXEOiSs9gaLnuBgtEh0RqDMdCtKX5E9B5KPkAhwywHIB1Af+FM4cPRR/wTGZ5mbm9kbjhuskG4/uPVUvZvs3iLiIHEjTpmO9XcfGzjt6mTysxGopxVOWkT2YseIt+wsltzZRaN4C2q2GLaQ1/CA5v/AEusRHI+yGxmFc9vKD6KhXCGp5V7LZnzzdhE0m5K7aWDLCJyOSHYbKgm/EQbHmF0TK8o0Ml5C3mTmBVnGTwXGHsxzUa+s8VZgqZe9jRkSE0bnLoEz6d9A4Y06BdHadl6fytFiqZlkaXt0t6qj6fohrBaA0eibPZ+IaL8+mniiZ6M7xhqzBscd9sET0493OENsmoW1IcCC1m6QYuZtHW3imsBoIIyieZEGByHmllfBuJLwYMyJ43174XMbACjLwLllOuKe89xyED9/OKLwu0A6Xid0ADLO4uPHPqlL6zid17P6e3E2idYgg/OQrNvCm7dBBmRFzF+DZOvBC+PzU7U0eM2rEQCTbMEADQk6ZT8EwOKc5gLCTfOIEcL5pK7HurZxHIEDwN/FEisYjRYPK5fVuqTQw8ckbhdJu6XOmJiwvlz7yhsRWmw3jzJ9lxgJKurtbTZvO8lCeTkYx4QL5i99MC5yVL6zLHRB42u6ob2boOPXklWKrv/AAYN4+QTwjONmUqoU+NRqcaHPubnQaDQKzEMad0GLnXQZn0Wcwhc03uffVHYuo+o5gHzjdN+1R8xlLVzXbKpMqAub+NhwmM1DaNAb0i0ZxrP6hEbO7FMDkqnuE3vKkV6fXiZzD8osxOK3am69pjLegxYxJJ0NrorB0huEjIZdOHzkjXUQ8cSLCeGo6FLsRS3AXNkMAio0XgcRy/la2Llfj1kWXihjBcZRD4jIbw6hwv5hC1KBOshMqgnLLyVOIJDYBhcL71FlKFTL7ewwc0iL3jrxWPiJHj3Zrc7QYCsltalD50VfHY+DFZfmVUjYLy5S6XheVOpCRuAVrpv9GUN/EtP+k5dyT1H/lyWv/8AjvCy7eMzaY4Zkp6KTF5D+BE+p7JpgAg8T3iUxbRjO5PyyW4CoJIi+fHX54FN96Y537tEpz5lGNaAEFu7lFiqgxziJHZBkc+KvDoceBPp/MLxxjd9rNYvykEhSu0vQH1AalQmuN3K+8eQgR4tcobVrbriGgAuHaOvAX6IqnhwHOfynzJPmUpxtXUnPNScrOUSl9yvBjDNuDDs2RNJhtNglNbFHJkk9P3YIGrgK9Y9qoQ3UA38VjjGCbY1NXpS1c1DtqUKf5VGA8yhMVtehUyqF3JrSfNUbO+mqLBvOaHE8b+ZTanhGD+kN6ABH+kPZkxIU2sTV5dZrS0a2EnqdO5KMQQ1xaDc5xoNB1PFaHa+Pawbrbu9Fnd9oaXGZJuf0qcVEeIau3uXYbDgX6ge6pfX3HzGQEqba5NzYR2RwCCad58TOc93908JfmeZ/NzZ7NxgqtBaQR6L2JtfT2WXpOfRcHty/qHHmtNZ7ZBGShfEEb9op1tewnKOJgz8hcxdYU6wI/CoIPDej3Fu4IZtlxzd9pYc9DqOBHemCgYIQkWYPQBpudSP4tksPI6d0qWJdbPKy5XDqlK9nsPg4ex91RQrb7AR39cirsBVvMl5SGrEDxNIalINtYe1hf5+1pqtO3NK8dS5fCIKamQBtSNgesyNB+R5QvLm5uucOBXVfcjKxa8SDGpC+i/R+ELKeoLgTlaIy6ftYXBN3qjWmJJbfqRdfX9nBu5M/wBBgfOiuNJj7RBHZgI52bQI7Xd4AXTIxnqfJK9mP/FszJPh/dHudYzkSPAZrNdtS1RuWMpNANr5z6e6orYRoO+RcwPMEei5SeZPAG/t6qVZ7t9tpaG3iLE6+A81G5OpWmpXja+7TcTzHmVmjWL75Jn9R1bAaOPpP7CSseAJKm5SgyrAxXYhrHtaL5rv+JaNQFldqbZO9uUhvO1jRS2fsZ7yHYh7oOTGuuep/SjPEAFuZoIxbZE052/TBDAd950aC6PBW1aleoIps+3xc/PqG6d6u2ZRpUhuUmBnHU9SePijKtWBqSg+2qeIktvQmdq4P7QO8S48T/KTn/NfP9DfM/wm21Xmp2QbnX1Kqw1BtNhmwA+d6erdRfuNAMGxNPsjOYiOuXil9WluVAOAaT1N/dOcDSLpLjxPebeQslm0P/svB13fT+Qn48m+sWy9gRHzKG9TmP7KGxqm64sJtPwplssdnquVMCN/JSZHskTvHalKtK8VR3TCpdbtHv6JlXpyJ7kDWpbzXDiCPEJaNZhKdVKKbYeD/S+WnqBLT4SO4IChS3Hvac8x7/OaMwZL2RkbOHUQf2q9sENrMfoS4HrH7VSsQxWC6aqT3APBLa1LeE8kzqHVL6ZLmA8QPNOVT5mPkvcxO1Gbtd3P5+15E/UrYqjp89F5ay7AkQme2fV3Xl+e7+l9e2O5ppNMzDBHfZfHKFmOPE+i+v8A02AMO0HPdpk9C0e4K0j/AOZH93F0LHzHmBxGRAEb3t6aJtXf/l70T/MeyTYFoO9Ea25ZBF7QxDmbjcwd6f8At3QsnLuVqPyqWtxQIiIkm1pgQJKtZWzBsRY90EeqGbSbTDXC0tlXYtokwgI9RwMTfUJFo5+eiymOqOcd0GOa1/1DSAozlH7WQw+Hc8lxEA5dFJmpWJmlxF7T2FwjWCwAJTXDUXECLDircBskkbz7DQcUW6B2R3n2HJQPkvc0+w/1ElTeZt4rtaqYj+6kxsKe6NVOX+YkgQOlQzJzKC2hUD3/AGm6XcfQI3a+N+0213us0e/chNnYfcaSfyOZPHVGt13P/IQoC4ThwAIyCQbWtXniAVo6FKQZSH6ioEPpniS0eFvMpvGI7xXhjNRsp0sHQI7E6JP9NVpYPnI+cp1jx2L6XSsgrIRJ18iCl4DOaGY7RC4mrA6r2CdOqP7ZAsQgw7VOYN8EgaE+v8qrbI3qQJ0e0/8AsJ91PKo/nHmP4Ve2ezTaONRo9SmqP1I9iKFT2MdDSeAJ8kPhKcU28mt9FbX/AAvmd0R1IHupYcyz/t9lYW0APmYedT1JmG+rv+aP+n3K4qvqOpNd/wDtt4Zry0sZ/ESAChUQ4M/i3n7gr7NQpbuGpOiJa0Hwt5hfHsIRvt5lfZcFtOnXoWvuiY5g3APetYV0iip7iHUyW0w/IgmekiR5eSI240mmHMOTj3CyB2PtD7lKDZ7DuvEWPBwRO0qjvtw2PydnpOsarMzKF1LEDdpbinzTYf8AYI8beoUPukuAHAHrxUMJXLzTB0aJER/GaAxdYsjtAEAgxwnNTl1C2ZSmNmPUSjbmINaqKTT2ZuB4/wAIw4ZrQLJdsSoC5z3ZceX8wfBF4jF/cNgRfLrxWPyGLtua+FOp6rLnV8gF2AOqpaN3mV5lySosh+JT1+ISwXXHuiXaaDjyXmybDTNQxNUR3wBzSvJgVuKnYd1SsXuI7MQOFpjxk9wRgZ2e9W4hgY0NHfzJVe92QnliYXkCW0BdK/qSiSGwJggjqmNI3AXNsYeWBw0+FdwGsguKexIbCp7rnN5h3jn5gp5jx2ClWyQJDtcj3x7geJTrEZHojybaIOmEzOKEruFdF1ViZ14KNF1wOiqodJOW65ZfiKZLif8AaPIqr6td/lUQMyXH/wAW/wB0RWYXFwGYYT4Ob7Epb9S4oPqil/oZB5F5v5eq7gUu6yvK3QWP7qV1a8bvN7Y7hPsiqZDWGcgHT0E+yTirNQA5Nk+DQB5kqO1to7rHgHNpH/kI/au/x2I/iZOZhQ/eYvHVi57nHNziT6ryGDl5XAVIJS6zmnmFqPpmq5zam7ULDvnnmBFjY2nwWfdSkNB5ewWr+kMIAXHyjWLymcwtjwsQfFGO41HIARHuDwFZrZBbeJdEkzqSU2o4UmmbklG7PbNMgdVbh2kyB8vZfI5+XkyNv1PoMdKNRUab2gdt1jx46JdjZJibGZ5p7jaMDvSLGgh/hCPDkZtkygda1J7NBLXNNhvyO4QmQ7J5lK8M6DBPNM2GTKHKxJjlUASG6UQx1oCr0ROFpzdTOfmeZtbhIaACSo0GbxlWObIj4VyhYE8pQAyW9RbjakujgV0nsqrEvupNdbmn/Ep6/iJKmbjqmtWkHNIjMJM11wn+Gu1CSQ1xGcUAYBs9kcv4+FN67LSg8M2CeqYOdDXDgrKBFyNzTTK7SB3uZJ7hxUaDJcI6koja7BZ3GJVWzDYk8yeqdhb9OIzpbkwjfDCXnJrSb+azVKm5znPdnUIPume1XkltM5uMuH+0XjvMeChXb3QCT7BXcPGTA5WWkFeSIkfUH3H9zfO/okW2K1jzn9J3gqUguibzxzuB1vks99Qk7wkAXcMxmDB15G+S1Oo6TOeyT+1RQxdUaOfzmvIDEXDWtnTJt/Fav6Zx8AA5xHnI8yfELLZFENqFgdu6EGVd9S44dP5gcTKbE+n4HHAMLiImxHPL1ROFxB3g7iFg8Ntk7u64QT6hOsJtUdkExovj8/AdWOp9LiyKyzS454Ma3usztJxcXEaFEt2oCHA5gpTisZfLVBh47IZbjI8S7D1pJ4z6o0Yl272YkcfRZ3726487phSxmpTcmH3KFN+ozwe0WuN7HIjWeH8p/h64WCrvn/MaYd6pjs7bYdY2I+FJy8axazjpepst+0hciGlLNn47fBNpn+3oiK9USOCibGQ1SfobqD4iiqSUwqObGYSt7wL5pi7lKEkSTeCdYB9uizxrC6ZbPxYBzzKNkPqBmW1h9SqWmeavoYoDNLziWwZOqWf4skngnY7K1JWQHzDdov3yG8/JdfVZTplzrNb5nQJbUxcG3G5/lDvc6uQ7+gXAOpGRj0RriYkfES9VUI2aXVHurPgEmAOAGQ9Cr9pwGGdYbbPtWkDrH8rmyibMOmX7XdswHsboHFxz/pEg3JE9AF9JxkC4R19zCzsfvm/UV/acaZdO7BkjdA/GwJBykAW5QsTjcXNQh5luRMTuhxJcWjIEkgzE27lu9uVd2hBMOdAy4/CvnOMzPEu8osnOB4HqK7uB2b3JYzDFhFiGuktkgmOcWmCPFdUK1cFrBBm8OLnREkboabDIXHBeS4DedSVOk7fjMCSL8Ba/gU12M3enevJAsLd/C4QWDO+HjKQOcRqFr9gbPaWNaSeogX45c1qYgHIkbHqCPcDqbIDmhweGkSLkAEj3shauINP8oPMEEcCQt/s/AtH8x0UK+CY8S5rDnHZFiDM+K5m4mN9VK8PKyr7mHp7VYepHpkqsbj7Agdc1vcNsGmQDAHRo1VeP+kqRbmfALOf6eg8TSx/U8l+p85q4uTz5LzsU7dPqFp9p/SDGsdUa8gtE5C+euiU4LYjXMkuMmVJl44SaWLnFxcTOxZjdGq4xp/IG4THG7Iawi83PkUNjsK1oEDVK/EHrKg2R07HxCNnbXc12cHVP6eKLhM3lYtlOQTr+kbhcY9l2m0ZG6Tm4yttZzHyGX/YTcGsYHgqa7796SUNpOcRPDijaNecws1sBQ7l2LIGFiWipfNTqvESl9WtF4S/G49wsLc05MJYzmTOEFmNK2NaMzc5AKitjyJHwdeKT0Zu4mSYz0nVXG1ucT7qxcCjUgbMzbMZ09pOmLdTpxsi/+KQwQACSYi1hm48hl1SkC5HCR4Cfb0UaI3i3TeMdAMgBw18E9cYAMmY2w/upqNm7Tmo07h3RYxcychpqVZtF/ac+Wt3cySXEDgLQCTNov3JNSfGVosL8dfnNTrVDBPM/+v7MeC9jzNX7TuThp2FeTB/qPGXG8SSGhzuRgAN7gfkLKNomrVG7Au4nla4jObxb+Udtlm9UYJPaifEfspO0ZjrdVYT+Ex+ctZyPjUJxFUPduCQ1s2LgQHC3ZIMkRHnYLy5hoPaI5aLyOQs5J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4700" name="Picture 12" descr="http://paintingandframe.com/uploadpic/mary_cassatt/big/maternal_ki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304800"/>
            <a:ext cx="4400550" cy="5573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9996" name="Rectangle 12"/>
          <p:cNvSpPr>
            <a:spLocks noGrp="1" noChangeArrowheads="1"/>
          </p:cNvSpPr>
          <p:nvPr>
            <p:ph type="title"/>
          </p:nvPr>
        </p:nvSpPr>
        <p:spPr>
          <a:xfrm>
            <a:off x="457200" y="292100"/>
            <a:ext cx="8153400" cy="5422900"/>
          </a:xfrm>
        </p:spPr>
        <p:txBody>
          <a:bodyPr/>
          <a:lstStyle/>
          <a:p>
            <a:pPr algn="ctr"/>
            <a:r>
              <a:rPr lang="en-US" altLang="en-US" sz="7200" dirty="0">
                <a:solidFill>
                  <a:schemeClr val="hlink"/>
                </a:solidFill>
                <a:effectLst>
                  <a:outerShdw blurRad="38100" dist="38100" dir="2700000" algn="tl">
                    <a:srgbClr val="FFFFFF"/>
                  </a:outerShdw>
                </a:effectLst>
              </a:rPr>
              <a:t>Painting techniques developed and used by the </a:t>
            </a:r>
            <a:r>
              <a:rPr lang="en-US" altLang="en-US" sz="7200" dirty="0" smtClean="0">
                <a:solidFill>
                  <a:schemeClr val="hlink"/>
                </a:solidFill>
                <a:effectLst>
                  <a:outerShdw blurRad="38100" dist="38100" dir="2700000" algn="tl">
                    <a:srgbClr val="FFFFFF"/>
                  </a:outerShdw>
                </a:effectLst>
              </a:rPr>
              <a:t>Impressionists…</a:t>
            </a:r>
            <a:endParaRPr lang="en-US" altLang="en-US" sz="7200" dirty="0">
              <a:solidFill>
                <a:schemeClr val="hlink"/>
              </a:solidFill>
              <a:effectLst>
                <a:outerShdw blurRad="38100" dist="38100" dir="2700000" algn="tl">
                  <a:srgbClr val="FFFFFF"/>
                </a:outerShdw>
              </a:effectLst>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a:xfrm>
            <a:off x="1600200" y="1219200"/>
            <a:ext cx="6934200" cy="4343400"/>
          </a:xfrm>
        </p:spPr>
        <p:txBody>
          <a:bodyPr/>
          <a:lstStyle/>
          <a:p>
            <a:r>
              <a:rPr lang="en-US" altLang="en-US" dirty="0">
                <a:solidFill>
                  <a:schemeClr val="tx1"/>
                </a:solidFill>
                <a:effectLst/>
              </a:rPr>
              <a:t>Short, thick strokes of paint are used to quickly capture the essence of the subject, rather than its details.</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4085" name="Picture 5" descr="boulavarde montmartre  night 1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829800" cy="8175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838200" y="838200"/>
            <a:ext cx="8153400" cy="5562600"/>
          </a:xfrm>
        </p:spPr>
        <p:txBody>
          <a:bodyPr/>
          <a:lstStyle/>
          <a:p>
            <a:r>
              <a:rPr lang="en-US" altLang="en-US" dirty="0">
                <a:solidFill>
                  <a:schemeClr val="tx1"/>
                </a:solidFill>
                <a:effectLst/>
              </a:rPr>
              <a:t>Colors are applied side-by-side with as little mixing as possible, creating a vibrant surface. The optical mixing of colors occurs in the eye of the viewer</a:t>
            </a:r>
            <a:r>
              <a:rPr lang="en-US" altLang="en-US" dirty="0" smtClean="0">
                <a:solidFill>
                  <a:schemeClr val="tx1"/>
                </a:solidFill>
                <a:effectLst/>
              </a:rPr>
              <a:t>.</a:t>
            </a:r>
            <a:br>
              <a:rPr lang="en-US" altLang="en-US" dirty="0" smtClean="0">
                <a:solidFill>
                  <a:schemeClr val="tx1"/>
                </a:solidFill>
                <a:effectLst/>
              </a:rPr>
            </a:br>
            <a:r>
              <a:rPr lang="en-US" altLang="en-US" dirty="0">
                <a:solidFill>
                  <a:schemeClr val="tx1"/>
                </a:solidFill>
                <a:effectLst/>
              </a:rPr>
              <a:t/>
            </a:r>
            <a:br>
              <a:rPr lang="en-US" altLang="en-US" dirty="0">
                <a:solidFill>
                  <a:schemeClr val="tx1"/>
                </a:solidFill>
                <a:effectLst/>
              </a:rPr>
            </a:br>
            <a:r>
              <a:rPr lang="en-US" altLang="en-US" dirty="0" smtClean="0">
                <a:solidFill>
                  <a:schemeClr val="accent2">
                    <a:lumMod val="60000"/>
                    <a:lumOff val="40000"/>
                  </a:schemeClr>
                </a:solidFill>
                <a:effectLst/>
              </a:rPr>
              <a:t>Optical Mixing – Broken Color</a:t>
            </a:r>
            <a:endParaRPr lang="en-US" altLang="en-US" dirty="0">
              <a:solidFill>
                <a:schemeClr val="accent2">
                  <a:lumMod val="60000"/>
                  <a:lumOff val="40000"/>
                </a:schemeClr>
              </a:solidFill>
              <a:effectLst/>
            </a:endParaRP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5109" name="Picture 5" descr="the swing 18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934200" cy="701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09" name="Rectangle 9"/>
          <p:cNvSpPr>
            <a:spLocks noGrp="1" noChangeArrowheads="1"/>
          </p:cNvSpPr>
          <p:nvPr>
            <p:ph type="title"/>
          </p:nvPr>
        </p:nvSpPr>
        <p:spPr>
          <a:xfrm>
            <a:off x="1219200" y="1066800"/>
            <a:ext cx="7620000" cy="4432300"/>
          </a:xfrm>
        </p:spPr>
        <p:txBody>
          <a:bodyPr/>
          <a:lstStyle/>
          <a:p>
            <a:r>
              <a:rPr lang="en-US" altLang="en-US" dirty="0">
                <a:solidFill>
                  <a:schemeClr val="tx1"/>
                </a:solidFill>
                <a:effectLst/>
              </a:rPr>
              <a:t>The play of natural light is emphasized. Close attention is paid to the reflection of colors from object to object.</a:t>
            </a: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457200" y="0"/>
            <a:ext cx="8382000" cy="6477000"/>
          </a:xfrm>
        </p:spPr>
        <p:txBody>
          <a:bodyPr/>
          <a:lstStyle/>
          <a:p>
            <a:r>
              <a:rPr lang="en-US" altLang="en-US" sz="4800" dirty="0">
                <a:solidFill>
                  <a:schemeClr val="tx1"/>
                </a:solidFill>
                <a:effectLst/>
              </a:rPr>
              <a:t>The </a:t>
            </a:r>
            <a:r>
              <a:rPr lang="en-US" altLang="en-US" sz="4800" dirty="0">
                <a:solidFill>
                  <a:schemeClr val="hlink"/>
                </a:solidFill>
                <a:effectLst/>
              </a:rPr>
              <a:t>Impressionists</a:t>
            </a:r>
            <a:r>
              <a:rPr lang="en-US" altLang="en-US" sz="4800" dirty="0">
                <a:solidFill>
                  <a:schemeClr val="tx1"/>
                </a:solidFill>
                <a:effectLst/>
              </a:rPr>
              <a:t> changed the approach to painting, </a:t>
            </a:r>
            <a:r>
              <a:rPr lang="en-US" altLang="en-US" sz="4800" b="1" u="sng" dirty="0">
                <a:solidFill>
                  <a:schemeClr val="hlink"/>
                </a:solidFill>
                <a:effectLst/>
              </a:rPr>
              <a:t>by recreating the sensation in the eye that views the subject</a:t>
            </a:r>
            <a:r>
              <a:rPr lang="en-US" altLang="en-US" sz="4800" dirty="0">
                <a:solidFill>
                  <a:schemeClr val="tx1"/>
                </a:solidFill>
                <a:effectLst/>
              </a:rPr>
              <a:t>, rather than recreating the subject.</a:t>
            </a:r>
            <a:r>
              <a:rPr lang="en-US" altLang="en-US" sz="3200" dirty="0">
                <a:solidFill>
                  <a:schemeClr val="tx1"/>
                </a:solidFill>
                <a:effectLst/>
              </a:rPr>
              <a:t/>
            </a:r>
            <a:br>
              <a:rPr lang="en-US" altLang="en-US" sz="3200" dirty="0">
                <a:solidFill>
                  <a:schemeClr val="tx1"/>
                </a:solidFill>
                <a:effectLst/>
              </a:rPr>
            </a:br>
            <a:endParaRPr lang="en-US" altLang="en-US" sz="3200" dirty="0">
              <a:solidFill>
                <a:schemeClr val="tx1"/>
              </a:solidFill>
              <a:effectLst/>
            </a:endParaRP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6132" name="Picture 4" descr="monet painting in his garden18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677400" cy="7859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a:xfrm>
            <a:off x="762000" y="1524000"/>
            <a:ext cx="7772400" cy="3822700"/>
          </a:xfrm>
        </p:spPr>
        <p:txBody>
          <a:bodyPr/>
          <a:lstStyle/>
          <a:p>
            <a:pPr algn="ctr"/>
            <a:r>
              <a:rPr lang="en-US" altLang="en-US" dirty="0">
                <a:solidFill>
                  <a:schemeClr val="tx1"/>
                </a:solidFill>
                <a:effectLst/>
              </a:rPr>
              <a:t>Grays and dark tones are produced by mixing complimentary colors. In pure Impressionism the use of black paint is avoided.</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7156" name="Picture 4" descr="station at sevres18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9829800" cy="7545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4630" name="Rectangle 6"/>
          <p:cNvSpPr>
            <a:spLocks noGrp="1" noChangeArrowheads="1"/>
          </p:cNvSpPr>
          <p:nvPr>
            <p:ph type="title"/>
          </p:nvPr>
        </p:nvSpPr>
        <p:spPr>
          <a:xfrm>
            <a:off x="457200" y="457200"/>
            <a:ext cx="8153400" cy="5880100"/>
          </a:xfrm>
        </p:spPr>
        <p:txBody>
          <a:bodyPr/>
          <a:lstStyle/>
          <a:p>
            <a:pPr algn="ctr"/>
            <a:r>
              <a:rPr lang="en-US" altLang="en-US" sz="4000" dirty="0">
                <a:solidFill>
                  <a:schemeClr val="tx1"/>
                </a:solidFill>
                <a:effectLst/>
              </a:rPr>
              <a:t>In paintings made </a:t>
            </a:r>
            <a:r>
              <a:rPr lang="en-US" altLang="en-US" sz="4000" i="1" dirty="0" err="1">
                <a:solidFill>
                  <a:schemeClr val="accent2">
                    <a:lumMod val="60000"/>
                    <a:lumOff val="40000"/>
                  </a:schemeClr>
                </a:solidFill>
                <a:effectLst/>
              </a:rPr>
              <a:t>en</a:t>
            </a:r>
            <a:r>
              <a:rPr lang="en-US" altLang="en-US" sz="4000" i="1" dirty="0">
                <a:solidFill>
                  <a:schemeClr val="accent2">
                    <a:lumMod val="60000"/>
                    <a:lumOff val="40000"/>
                  </a:schemeClr>
                </a:solidFill>
                <a:effectLst/>
              </a:rPr>
              <a:t> </a:t>
            </a:r>
            <a:r>
              <a:rPr lang="en-US" altLang="en-US" sz="4000" i="1" dirty="0" err="1">
                <a:solidFill>
                  <a:schemeClr val="accent2">
                    <a:lumMod val="60000"/>
                    <a:lumOff val="40000"/>
                  </a:schemeClr>
                </a:solidFill>
                <a:effectLst/>
              </a:rPr>
              <a:t>plein</a:t>
            </a:r>
            <a:r>
              <a:rPr lang="en-US" altLang="en-US" sz="4000" i="1" dirty="0">
                <a:solidFill>
                  <a:schemeClr val="accent2">
                    <a:lumMod val="60000"/>
                    <a:lumOff val="40000"/>
                  </a:schemeClr>
                </a:solidFill>
                <a:effectLst/>
              </a:rPr>
              <a:t> air</a:t>
            </a:r>
            <a:r>
              <a:rPr lang="en-US" altLang="en-US" sz="4000" dirty="0">
                <a:solidFill>
                  <a:schemeClr val="accent2">
                    <a:lumMod val="60000"/>
                    <a:lumOff val="40000"/>
                  </a:schemeClr>
                </a:solidFill>
                <a:effectLst/>
              </a:rPr>
              <a:t> </a:t>
            </a:r>
            <a:r>
              <a:rPr lang="en-US" altLang="en-US" sz="4000" dirty="0">
                <a:solidFill>
                  <a:schemeClr val="tx1"/>
                </a:solidFill>
                <a:effectLst/>
              </a:rPr>
              <a:t>(outdoors), shadows are boldly painted with the blue of the sky as it is reflected onto surfaces, giving a sense of freshness and openness that was not captured in painting previously. (Blue shadows on snow inspired the technique.) </a:t>
            </a:r>
            <a:br>
              <a:rPr lang="en-US" altLang="en-US" sz="4000" dirty="0">
                <a:solidFill>
                  <a:schemeClr val="tx1"/>
                </a:solidFill>
                <a:effectLst/>
              </a:rPr>
            </a:br>
            <a:endParaRPr lang="en-US" altLang="en-US" sz="4000" dirty="0">
              <a:solidFill>
                <a:schemeClr val="tx1"/>
              </a:solidFill>
              <a:effectLst/>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8180" name="Picture 4" descr="church at moret 1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372600" cy="848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4388" name="Rectangle 4"/>
          <p:cNvSpPr>
            <a:spLocks noGrp="1" noChangeArrowheads="1"/>
          </p:cNvSpPr>
          <p:nvPr>
            <p:ph type="title"/>
          </p:nvPr>
        </p:nvSpPr>
        <p:spPr>
          <a:xfrm>
            <a:off x="457200" y="228600"/>
            <a:ext cx="8305800" cy="6337300"/>
          </a:xfrm>
        </p:spPr>
        <p:txBody>
          <a:bodyPr/>
          <a:lstStyle/>
          <a:p>
            <a:r>
              <a:rPr lang="en-US" altLang="en-US">
                <a:solidFill>
                  <a:schemeClr val="tx1"/>
                </a:solidFill>
                <a:effectLst/>
              </a:rPr>
              <a:t>Impressionism became the birth of Modern Art. All of the major art movements which would follow, including  </a:t>
            </a:r>
            <a:r>
              <a:rPr lang="en-US" altLang="en-US" u="sng">
                <a:solidFill>
                  <a:schemeClr val="hlink"/>
                </a:solidFill>
                <a:effectLst/>
              </a:rPr>
              <a:t>Post Impressionism</a:t>
            </a:r>
            <a:r>
              <a:rPr lang="en-US" altLang="en-US">
                <a:solidFill>
                  <a:schemeClr val="tx1"/>
                </a:solidFill>
                <a:effectLst/>
              </a:rPr>
              <a:t>, </a:t>
            </a:r>
            <a:r>
              <a:rPr lang="en-US" altLang="en-US">
                <a:solidFill>
                  <a:schemeClr val="tx1"/>
                </a:solidFill>
                <a:effectLst/>
                <a:hlinkClick r:id="rId2" tooltip="Fauvism"/>
              </a:rPr>
              <a:t>Fauvism</a:t>
            </a:r>
            <a:r>
              <a:rPr lang="en-US" altLang="en-US">
                <a:solidFill>
                  <a:schemeClr val="tx1"/>
                </a:solidFill>
                <a:effectLst/>
              </a:rPr>
              <a:t>, </a:t>
            </a:r>
            <a:r>
              <a:rPr lang="en-US" altLang="en-US">
                <a:solidFill>
                  <a:schemeClr val="tx1"/>
                </a:solidFill>
                <a:effectLst/>
                <a:hlinkClick r:id="rId3" tooltip="Cubism"/>
              </a:rPr>
              <a:t>Cubism</a:t>
            </a:r>
            <a:r>
              <a:rPr lang="en-US" altLang="en-US">
                <a:solidFill>
                  <a:schemeClr val="tx1"/>
                </a:solidFill>
                <a:effectLst/>
              </a:rPr>
              <a:t>, </a:t>
            </a:r>
            <a:r>
              <a:rPr lang="en-US" altLang="en-US" u="sng">
                <a:solidFill>
                  <a:schemeClr val="hlink"/>
                </a:solidFill>
                <a:effectLst/>
              </a:rPr>
              <a:t>Surrealism</a:t>
            </a:r>
            <a:r>
              <a:rPr lang="en-US" altLang="en-US">
                <a:solidFill>
                  <a:schemeClr val="tx1"/>
                </a:solidFill>
                <a:effectLst/>
              </a:rPr>
              <a:t>, </a:t>
            </a:r>
            <a:r>
              <a:rPr lang="en-US" altLang="en-US" u="sng">
                <a:solidFill>
                  <a:schemeClr val="hlink"/>
                </a:solidFill>
                <a:effectLst/>
              </a:rPr>
              <a:t>Abstract Expressionism</a:t>
            </a:r>
            <a:r>
              <a:rPr lang="en-US" altLang="en-US">
                <a:solidFill>
                  <a:schemeClr val="tx1"/>
                </a:solidFill>
                <a:effectLst/>
              </a:rPr>
              <a:t>  and </a:t>
            </a:r>
            <a:r>
              <a:rPr lang="en-US" altLang="en-US" u="sng">
                <a:solidFill>
                  <a:schemeClr val="hlink"/>
                </a:solidFill>
                <a:effectLst/>
              </a:rPr>
              <a:t>Pop Art</a:t>
            </a:r>
            <a:r>
              <a:rPr lang="en-US" altLang="en-US">
                <a:solidFill>
                  <a:schemeClr val="tx1"/>
                </a:solidFill>
                <a:effectLst/>
              </a:rPr>
              <a:t> owe their beginnings to Impressionism.</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8963" name="Rectangle 3"/>
          <p:cNvSpPr>
            <a:spLocks noGrp="1" noChangeArrowheads="1"/>
          </p:cNvSpPr>
          <p:nvPr>
            <p:ph idx="1"/>
          </p:nvPr>
        </p:nvSpPr>
        <p:spPr>
          <a:xfrm>
            <a:off x="457200" y="228600"/>
            <a:ext cx="8229600" cy="6400800"/>
          </a:xfrm>
        </p:spPr>
        <p:txBody>
          <a:bodyPr/>
          <a:lstStyle/>
          <a:p>
            <a:pPr>
              <a:lnSpc>
                <a:spcPct val="80000"/>
              </a:lnSpc>
              <a:buFontTx/>
              <a:buNone/>
            </a:pPr>
            <a:r>
              <a:rPr lang="en-US" altLang="en-US" sz="2400" b="1">
                <a:effectLst>
                  <a:outerShdw blurRad="38100" dist="38100" dir="2700000" algn="tl">
                    <a:srgbClr val="010199"/>
                  </a:outerShdw>
                </a:effectLst>
              </a:rPr>
              <a:t>Advanced Art – Impressionism</a:t>
            </a:r>
          </a:p>
          <a:p>
            <a:pPr>
              <a:lnSpc>
                <a:spcPct val="80000"/>
              </a:lnSpc>
            </a:pPr>
            <a:r>
              <a:rPr lang="en-US" altLang="en-US" sz="1600" b="1">
                <a:solidFill>
                  <a:schemeClr val="hlink"/>
                </a:solidFill>
                <a:effectLst>
                  <a:outerShdw blurRad="38100" dist="38100" dir="2700000" algn="tl">
                    <a:srgbClr val="FFFFFF"/>
                  </a:outerShdw>
                </a:effectLst>
              </a:rPr>
              <a:t>Lesson Objectives</a:t>
            </a:r>
            <a:r>
              <a:rPr lang="en-US" altLang="en-US" sz="1400" b="1">
                <a:effectLst>
                  <a:outerShdw blurRad="38100" dist="38100" dir="2700000" algn="tl">
                    <a:srgbClr val="010199"/>
                  </a:outerShdw>
                </a:effectLst>
              </a:rPr>
              <a:t> – Students will have a general understanding of the theory and characteristics of the Impressionist style of art and the major artists of the style.  Students will be able to analyze light more objectively and learn to paint using the techniques of the impressionist style.</a:t>
            </a:r>
          </a:p>
          <a:p>
            <a:pPr>
              <a:lnSpc>
                <a:spcPct val="80000"/>
              </a:lnSpc>
            </a:pPr>
            <a:r>
              <a:rPr lang="en-US" altLang="en-US" sz="1600" b="1">
                <a:solidFill>
                  <a:schemeClr val="hlink"/>
                </a:solidFill>
                <a:effectLst>
                  <a:outerShdw blurRad="38100" dist="38100" dir="2700000" algn="tl">
                    <a:srgbClr val="FFFFFF"/>
                  </a:outerShdw>
                </a:effectLst>
              </a:rPr>
              <a:t>Activities</a:t>
            </a:r>
          </a:p>
          <a:p>
            <a:pPr>
              <a:lnSpc>
                <a:spcPct val="80000"/>
              </a:lnSpc>
            </a:pPr>
            <a:r>
              <a:rPr lang="en-US" altLang="en-US" sz="1400" b="1">
                <a:effectLst>
                  <a:outerShdw blurRad="38100" dist="38100" dir="2700000" algn="tl">
                    <a:srgbClr val="010199"/>
                  </a:outerShdw>
                </a:effectLst>
              </a:rPr>
              <a:t>1 Students will be shown power point on Impressionism.  Create a list of artists, characteristics and techniques of the Impressionist style </a:t>
            </a:r>
          </a:p>
          <a:p>
            <a:pPr>
              <a:lnSpc>
                <a:spcPct val="80000"/>
              </a:lnSpc>
            </a:pPr>
            <a:r>
              <a:rPr lang="en-US" altLang="en-US" sz="1400" b="1">
                <a:effectLst>
                  <a:outerShdw blurRad="38100" dist="38100" dir="2700000" algn="tl">
                    <a:srgbClr val="010199"/>
                  </a:outerShdw>
                </a:effectLst>
              </a:rPr>
              <a:t>2 Students will find examples of Impressionist style of painting from the internet at (ARTCHIVE).  They will print 1 example of the artist of their choice and attempt to accurately reproduce the colors and brush strokes of the painting. Size will be 6x8.</a:t>
            </a:r>
          </a:p>
          <a:p>
            <a:pPr>
              <a:lnSpc>
                <a:spcPct val="80000"/>
              </a:lnSpc>
            </a:pPr>
            <a:r>
              <a:rPr lang="en-US" altLang="en-US" sz="1400" b="1">
                <a:effectLst>
                  <a:outerShdw blurRad="38100" dist="38100" dir="2700000" algn="tl">
                    <a:srgbClr val="010199"/>
                  </a:outerShdw>
                </a:effectLst>
              </a:rPr>
              <a:t>3 Students will produce an original painting executed in the Impressionist style.  Size will be 11x14.</a:t>
            </a:r>
          </a:p>
          <a:p>
            <a:pPr>
              <a:lnSpc>
                <a:spcPct val="80000"/>
              </a:lnSpc>
            </a:pPr>
            <a:r>
              <a:rPr lang="en-US" altLang="en-US" sz="1400" b="1">
                <a:effectLst>
                  <a:outerShdw blurRad="38100" dist="38100" dir="2700000" algn="tl">
                    <a:srgbClr val="010199"/>
                  </a:outerShdw>
                </a:effectLst>
              </a:rPr>
              <a:t>4 Students will be given a test on characteristics, techniques, and artist work identification.</a:t>
            </a:r>
          </a:p>
          <a:p>
            <a:pPr>
              <a:lnSpc>
                <a:spcPct val="80000"/>
              </a:lnSpc>
            </a:pPr>
            <a:r>
              <a:rPr lang="en-US" altLang="en-US" sz="1600" b="1">
                <a:solidFill>
                  <a:schemeClr val="hlink"/>
                </a:solidFill>
                <a:effectLst>
                  <a:outerShdw blurRad="38100" dist="38100" dir="2700000" algn="tl">
                    <a:srgbClr val="FFFFFF"/>
                  </a:outerShdw>
                </a:effectLst>
              </a:rPr>
              <a:t>Assessment</a:t>
            </a:r>
            <a:r>
              <a:rPr lang="en-US" altLang="en-US" sz="1400" b="1">
                <a:effectLst>
                  <a:outerShdw blurRad="38100" dist="38100" dir="2700000" algn="tl">
                    <a:srgbClr val="010199"/>
                  </a:outerShdw>
                </a:effectLst>
              </a:rPr>
              <a:t> –Will be graded according the response to instruction, degree and quality of completion, craftsmanship, originality and appropriate classroom behavior.</a:t>
            </a:r>
          </a:p>
          <a:p>
            <a:pPr>
              <a:lnSpc>
                <a:spcPct val="80000"/>
              </a:lnSpc>
            </a:pPr>
            <a:r>
              <a:rPr lang="en-US" altLang="en-US" sz="1600" b="1">
                <a:solidFill>
                  <a:schemeClr val="hlink"/>
                </a:solidFill>
                <a:effectLst>
                  <a:outerShdw blurRad="38100" dist="38100" dir="2700000" algn="tl">
                    <a:srgbClr val="FFFFFF"/>
                  </a:outerShdw>
                </a:effectLst>
              </a:rPr>
              <a:t>Materials</a:t>
            </a:r>
            <a:r>
              <a:rPr lang="en-US" altLang="en-US" sz="1400" b="1">
                <a:effectLst>
                  <a:outerShdw blurRad="38100" dist="38100" dir="2700000" algn="tl">
                    <a:srgbClr val="010199"/>
                  </a:outerShdw>
                </a:effectLst>
              </a:rPr>
              <a:t>- poster board, tempera paint, acrylic paint</a:t>
            </a:r>
          </a:p>
          <a:p>
            <a:pPr>
              <a:lnSpc>
                <a:spcPct val="80000"/>
              </a:lnSpc>
            </a:pPr>
            <a:r>
              <a:rPr lang="en-US" altLang="en-US" sz="1600" b="1">
                <a:solidFill>
                  <a:schemeClr val="hlink"/>
                </a:solidFill>
                <a:effectLst>
                  <a:outerShdw blurRad="38100" dist="38100" dir="2700000" algn="tl">
                    <a:srgbClr val="FFFFFF"/>
                  </a:outerShdw>
                </a:effectLst>
              </a:rPr>
              <a:t>Standards</a:t>
            </a:r>
            <a:r>
              <a:rPr lang="en-US" altLang="en-US" sz="1400" b="1">
                <a:effectLst>
                  <a:outerShdw blurRad="38100" dist="38100" dir="2700000" algn="tl">
                    <a:srgbClr val="010199"/>
                  </a:outerShdw>
                </a:effectLst>
              </a:rPr>
              <a:t>  </a:t>
            </a:r>
            <a:endParaRPr lang="en-US" altLang="en-US" sz="1400">
              <a:effectLst>
                <a:outerShdw blurRad="38100" dist="38100" dir="2700000" algn="tl">
                  <a:srgbClr val="010199"/>
                </a:outerShdw>
              </a:effectLst>
            </a:endParaRPr>
          </a:p>
          <a:p>
            <a:pPr>
              <a:lnSpc>
                <a:spcPct val="80000"/>
              </a:lnSpc>
            </a:pPr>
            <a:r>
              <a:rPr lang="en-US" altLang="en-US" sz="1400">
                <a:effectLst>
                  <a:outerShdw blurRad="38100" dist="38100" dir="2700000" algn="tl">
                    <a:srgbClr val="010199"/>
                  </a:outerShdw>
                </a:effectLst>
              </a:rPr>
              <a:t>1-KNOWLEDGE - STUDENTS KNOW AND APPLY VISUAL ARTS MEDIA, TECHNIQUES AND PROCESSES.  </a:t>
            </a:r>
          </a:p>
          <a:p>
            <a:pPr>
              <a:lnSpc>
                <a:spcPct val="80000"/>
              </a:lnSpc>
            </a:pPr>
            <a:r>
              <a:rPr lang="en-US" altLang="en-US" sz="1400">
                <a:effectLst>
                  <a:outerShdw blurRad="38100" dist="38100" dir="2700000" algn="tl">
                    <a:srgbClr val="010199"/>
                  </a:outerShdw>
                </a:effectLst>
              </a:rPr>
              <a:t>2-APPLICATION - STUDENTS USE KNOWLEDGE OF VISUAL CHARACTERISTICS, PURPOSES AND FUNCTIONS.  </a:t>
            </a:r>
          </a:p>
          <a:p>
            <a:pPr>
              <a:lnSpc>
                <a:spcPct val="80000"/>
              </a:lnSpc>
            </a:pPr>
            <a:r>
              <a:rPr lang="en-US" altLang="en-US" sz="1400">
                <a:effectLst>
                  <a:outerShdw blurRad="38100" dist="38100" dir="2700000" algn="tl">
                    <a:srgbClr val="010199"/>
                  </a:outerShdw>
                </a:effectLst>
              </a:rPr>
              <a:t>"3-CONTENT - STUDENTS CHOOSE, APPLY AND EVALUATE A RANGE OF SUBJECT MATTER, SYMBOLS AND IDEAS.  </a:t>
            </a:r>
          </a:p>
          <a:p>
            <a:pPr>
              <a:lnSpc>
                <a:spcPct val="80000"/>
              </a:lnSpc>
            </a:pPr>
            <a:r>
              <a:rPr lang="en-US" altLang="en-US" sz="1400">
                <a:effectLst>
                  <a:outerShdw blurRad="38100" dist="38100" dir="2700000" algn="tl">
                    <a:srgbClr val="010199"/>
                  </a:outerShdw>
                </a:effectLst>
              </a:rPr>
              <a:t>"4-CONTEXT - STUDENTS UNDERSTAND THE VISUAL ARTS IN RELATION TO HISTORY AND CULTURE.  </a:t>
            </a:r>
          </a:p>
          <a:p>
            <a:pPr>
              <a:lnSpc>
                <a:spcPct val="80000"/>
              </a:lnSpc>
            </a:pPr>
            <a:r>
              <a:rPr lang="en-US" altLang="en-US" sz="1400">
                <a:effectLst>
                  <a:outerShdw blurRad="38100" dist="38100" dir="2700000" algn="tl">
                    <a:srgbClr val="010199"/>
                  </a:outerShdw>
                </a:effectLst>
              </a:rPr>
              <a:t>"5-INTERPRETATION - STUDENTS ANALYZE AND ASSESS CHARACTERISTICS, MERITS AND MEANINGS IN THEIR OWN ARTWORK AND THE WORK OF OTHERS. </a:t>
            </a: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2885" name="Text Box 5"/>
          <p:cNvSpPr txBox="1">
            <a:spLocks noChangeArrowheads="1"/>
          </p:cNvSpPr>
          <p:nvPr/>
        </p:nvSpPr>
        <p:spPr bwMode="auto">
          <a:xfrm>
            <a:off x="914400" y="381000"/>
            <a:ext cx="79248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400" dirty="0"/>
              <a:t>The public, at first hated the paintings, then gradually came to believe that the </a:t>
            </a:r>
            <a:r>
              <a:rPr lang="en-US" altLang="en-US" sz="4400" dirty="0">
                <a:solidFill>
                  <a:schemeClr val="hlink"/>
                </a:solidFill>
              </a:rPr>
              <a:t>Impressionists</a:t>
            </a:r>
            <a:r>
              <a:rPr lang="en-US" altLang="en-US" sz="4400" dirty="0"/>
              <a:t> had captured a fresh and original vision. The art critics of that time, continued to disapprove calling the paintings unfinished sketches.</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7" name="Rectangle 5"/>
          <p:cNvSpPr>
            <a:spLocks noGrp="1" noChangeArrowheads="1"/>
          </p:cNvSpPr>
          <p:nvPr>
            <p:ph type="title"/>
          </p:nvPr>
        </p:nvSpPr>
        <p:spPr/>
        <p:txBody>
          <a:bodyPr>
            <a:normAutofit fontScale="90000"/>
          </a:bodyPr>
          <a:lstStyle/>
          <a:p>
            <a:r>
              <a:rPr lang="en-US" altLang="en-US" sz="4000">
                <a:solidFill>
                  <a:schemeClr val="tx1"/>
                </a:solidFill>
                <a:effectLst>
                  <a:outerShdw blurRad="38100" dist="38100" dir="2700000" algn="tl">
                    <a:srgbClr val="010199"/>
                  </a:outerShdw>
                </a:effectLst>
              </a:rPr>
              <a:t>Characteristics of </a:t>
            </a:r>
            <a:r>
              <a:rPr lang="en-US" altLang="en-US" sz="4000">
                <a:solidFill>
                  <a:schemeClr val="hlink"/>
                </a:solidFill>
                <a:effectLst>
                  <a:outerShdw blurRad="38100" dist="38100" dir="2700000" algn="tl">
                    <a:srgbClr val="FFFFFF"/>
                  </a:outerShdw>
                </a:effectLst>
              </a:rPr>
              <a:t>Impressionist</a:t>
            </a:r>
            <a:r>
              <a:rPr lang="en-US" altLang="en-US" sz="4000">
                <a:solidFill>
                  <a:schemeClr val="tx1"/>
                </a:solidFill>
                <a:effectLst>
                  <a:outerShdw blurRad="38100" dist="38100" dir="2700000" algn="tl">
                    <a:srgbClr val="010199"/>
                  </a:outerShdw>
                </a:effectLst>
              </a:rPr>
              <a:t> painting include:</a:t>
            </a:r>
            <a:r>
              <a:rPr lang="en-US" altLang="en-US" sz="4000">
                <a:effectLst>
                  <a:outerShdw blurRad="38100" dist="38100" dir="2700000" algn="tl">
                    <a:srgbClr val="010199"/>
                  </a:outerShdw>
                </a:effectLst>
              </a:rPr>
              <a:t/>
            </a:r>
            <a:br>
              <a:rPr lang="en-US" altLang="en-US" sz="4000">
                <a:effectLst>
                  <a:outerShdw blurRad="38100" dist="38100" dir="2700000" algn="tl">
                    <a:srgbClr val="010199"/>
                  </a:outerShdw>
                </a:effectLst>
              </a:rPr>
            </a:br>
            <a:endParaRPr lang="en-US" altLang="en-US" sz="4000">
              <a:effectLst>
                <a:outerShdw blurRad="38100" dist="38100" dir="2700000" algn="tl">
                  <a:srgbClr val="010199"/>
                </a:outerShdw>
              </a:effectLst>
            </a:endParaRPr>
          </a:p>
        </p:txBody>
      </p:sp>
      <p:sp>
        <p:nvSpPr>
          <p:cNvPr id="69635" name="Rectangle 3"/>
          <p:cNvSpPr>
            <a:spLocks noGrp="1" noChangeArrowheads="1"/>
          </p:cNvSpPr>
          <p:nvPr>
            <p:ph idx="1"/>
          </p:nvPr>
        </p:nvSpPr>
        <p:spPr/>
        <p:txBody>
          <a:bodyPr/>
          <a:lstStyle/>
          <a:p>
            <a:r>
              <a:rPr lang="en-US" altLang="en-US">
                <a:effectLst>
                  <a:outerShdw blurRad="38100" dist="38100" dir="2700000" algn="tl">
                    <a:srgbClr val="010199"/>
                  </a:outerShdw>
                </a:effectLst>
              </a:rPr>
              <a:t>Visible brushstrokes</a:t>
            </a:r>
          </a:p>
          <a:p>
            <a:r>
              <a:rPr lang="en-US" altLang="en-US">
                <a:effectLst>
                  <a:outerShdw blurRad="38100" dist="38100" dir="2700000" algn="tl">
                    <a:srgbClr val="010199"/>
                  </a:outerShdw>
                </a:effectLst>
              </a:rPr>
              <a:t>Light Colors</a:t>
            </a:r>
          </a:p>
          <a:p>
            <a:r>
              <a:rPr lang="en-US" altLang="en-US">
                <a:effectLst>
                  <a:outerShdw blurRad="38100" dist="38100" dir="2700000" algn="tl">
                    <a:srgbClr val="010199"/>
                  </a:outerShdw>
                </a:effectLst>
              </a:rPr>
              <a:t>Emphasis on Light  and the changing qualities of it</a:t>
            </a:r>
          </a:p>
          <a:p>
            <a:r>
              <a:rPr lang="en-US" altLang="en-US">
                <a:effectLst>
                  <a:outerShdw blurRad="38100" dist="38100" dir="2700000" algn="tl">
                    <a:srgbClr val="010199"/>
                  </a:outerShdw>
                </a:effectLst>
              </a:rPr>
              <a:t>Ordinary Subject Matter</a:t>
            </a:r>
          </a:p>
          <a:p>
            <a:r>
              <a:rPr lang="en-US" altLang="en-US">
                <a:effectLst>
                  <a:outerShdw blurRad="38100" dist="38100" dir="2700000" algn="tl">
                    <a:srgbClr val="010199"/>
                  </a:outerShdw>
                </a:effectLst>
              </a:rPr>
              <a:t>Unusual Visual Angles</a:t>
            </a:r>
          </a:p>
          <a:p>
            <a:r>
              <a:rPr lang="en-US" altLang="en-US">
                <a:effectLst>
                  <a:outerShdw blurRad="38100" dist="38100" dir="2700000" algn="tl">
                    <a:srgbClr val="010199"/>
                  </a:outerShdw>
                </a:effectLst>
              </a:rPr>
              <a:t>Open Compositions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Scale>
                                      <p:cBhvr>
                                        <p:cTn id="7" dur="3000" decel="50000" fill="hold">
                                          <p:stCondLst>
                                            <p:cond delay="0"/>
                                          </p:stCondLst>
                                        </p:cTn>
                                        <p:tgtEl>
                                          <p:spTgt spid="696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69635">
                                            <p:txEl>
                                              <p:pRg st="0" end="0"/>
                                            </p:txEl>
                                          </p:spTgt>
                                        </p:tgtEl>
                                        <p:attrNameLst>
                                          <p:attrName>ppt_x</p:attrName>
                                          <p:attrName>ppt_y</p:attrName>
                                        </p:attrNameLst>
                                      </p:cBhvr>
                                    </p:animMotion>
                                    <p:animEffect transition="in" filter="fade">
                                      <p:cBhvr>
                                        <p:cTn id="9" dur="3000"/>
                                        <p:tgtEl>
                                          <p:spTgt spid="69635">
                                            <p:txEl>
                                              <p:pRg st="0" end="0"/>
                                            </p:txEl>
                                          </p:spTgt>
                                        </p:tgtEl>
                                      </p:cBhvr>
                                    </p:animEffect>
                                  </p:childTnLst>
                                </p:cTn>
                              </p:par>
                            </p:childTnLst>
                          </p:cTn>
                        </p:par>
                        <p:par>
                          <p:cTn id="10" fill="hold" nodeType="afterGroup">
                            <p:stCondLst>
                              <p:cond delay="3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9635">
                                            <p:txEl>
                                              <p:pRg st="1" end="1"/>
                                            </p:txEl>
                                          </p:spTgt>
                                        </p:tgtEl>
                                        <p:attrNameLst>
                                          <p:attrName>style.visibility</p:attrName>
                                        </p:attrNameLst>
                                      </p:cBhvr>
                                      <p:to>
                                        <p:strVal val="visible"/>
                                      </p:to>
                                    </p:set>
                                    <p:anim calcmode="discrete" valueType="clr">
                                      <p:cBhvr override="childStyle">
                                        <p:cTn id="13" dur="500"/>
                                        <p:tgtEl>
                                          <p:spTgt spid="696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500"/>
                                        <p:tgtEl>
                                          <p:spTgt spid="69635">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69635">
                                            <p:txEl>
                                              <p:pRg st="1" end="1"/>
                                            </p:txEl>
                                          </p:spTgt>
                                        </p:tgtEl>
                                        <p:attrNameLst>
                                          <p:attrName>fill.type</p:attrName>
                                        </p:attrNameLst>
                                      </p:cBhvr>
                                      <p:to>
                                        <p:strVal val="solid"/>
                                      </p:to>
                                    </p:set>
                                  </p:childTnLst>
                                </p:cTn>
                              </p:par>
                            </p:childTnLst>
                          </p:cTn>
                        </p:par>
                        <p:par>
                          <p:cTn id="16" fill="hold" nodeType="afterGroup">
                            <p:stCondLst>
                              <p:cond delay="6000"/>
                            </p:stCondLst>
                            <p:childTnLst>
                              <p:par>
                                <p:cTn id="17" presetID="51" presetClass="entr" presetSubtype="0" fill="hold" nodeType="after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Effect transition="in" filter="fade">
                                      <p:cBhvr>
                                        <p:cTn id="19" dur="1155" decel="100000"/>
                                        <p:tgtEl>
                                          <p:spTgt spid="69635">
                                            <p:txEl>
                                              <p:pRg st="2" end="2"/>
                                            </p:txEl>
                                          </p:spTgt>
                                        </p:tgtEl>
                                      </p:cBhvr>
                                    </p:animEffect>
                                    <p:animScale>
                                      <p:cBhvr>
                                        <p:cTn id="20" dur="1155" decel="100000"/>
                                        <p:tgtEl>
                                          <p:spTgt spid="69635">
                                            <p:txEl>
                                              <p:pRg st="2" end="2"/>
                                            </p:txEl>
                                          </p:spTgt>
                                        </p:tgtEl>
                                      </p:cBhvr>
                                      <p:from x="10000" y="10000"/>
                                      <p:to x="200000" y="450000"/>
                                    </p:animScale>
                                    <p:animScale>
                                      <p:cBhvr>
                                        <p:cTn id="21" dur="1845" accel="100000" fill="hold">
                                          <p:stCondLst>
                                            <p:cond delay="1155"/>
                                          </p:stCondLst>
                                        </p:cTn>
                                        <p:tgtEl>
                                          <p:spTgt spid="69635">
                                            <p:txEl>
                                              <p:pRg st="2" end="2"/>
                                            </p:txEl>
                                          </p:spTgt>
                                        </p:tgtEl>
                                      </p:cBhvr>
                                      <p:from x="200000" y="450000"/>
                                      <p:to x="100000" y="100000"/>
                                    </p:animScale>
                                    <p:set>
                                      <p:cBhvr>
                                        <p:cTn id="22" dur="1155" fill="hold"/>
                                        <p:tgtEl>
                                          <p:spTgt spid="69635">
                                            <p:txEl>
                                              <p:pRg st="2" end="2"/>
                                            </p:txEl>
                                          </p:spTgt>
                                        </p:tgtEl>
                                        <p:attrNameLst>
                                          <p:attrName>ppt_x</p:attrName>
                                        </p:attrNameLst>
                                      </p:cBhvr>
                                      <p:to>
                                        <p:strVal val="(0.5)"/>
                                      </p:to>
                                    </p:set>
                                    <p:anim from="(0.5)" to="(#ppt_x)" calcmode="lin" valueType="num">
                                      <p:cBhvr>
                                        <p:cTn id="23" dur="1845" accel="100000" fill="hold">
                                          <p:stCondLst>
                                            <p:cond delay="1155"/>
                                          </p:stCondLst>
                                        </p:cTn>
                                        <p:tgtEl>
                                          <p:spTgt spid="69635">
                                            <p:txEl>
                                              <p:pRg st="2" end="2"/>
                                            </p:txEl>
                                          </p:spTgt>
                                        </p:tgtEl>
                                        <p:attrNameLst>
                                          <p:attrName>ppt_x</p:attrName>
                                        </p:attrNameLst>
                                      </p:cBhvr>
                                    </p:anim>
                                    <p:set>
                                      <p:cBhvr>
                                        <p:cTn id="24" dur="1155" fill="hold"/>
                                        <p:tgtEl>
                                          <p:spTgt spid="69635">
                                            <p:txEl>
                                              <p:pRg st="2" end="2"/>
                                            </p:txEl>
                                          </p:spTgt>
                                        </p:tgtEl>
                                        <p:attrNameLst>
                                          <p:attrName>ppt_y</p:attrName>
                                        </p:attrNameLst>
                                      </p:cBhvr>
                                      <p:to>
                                        <p:strVal val="(#ppt_y+0.4)"/>
                                      </p:to>
                                    </p:set>
                                    <p:anim from="(#ppt_y+0.4)" to="(#ppt_y)" calcmode="lin" valueType="num">
                                      <p:cBhvr>
                                        <p:cTn id="25" dur="1845" accel="100000" fill="hold">
                                          <p:stCondLst>
                                            <p:cond delay="1155"/>
                                          </p:stCondLst>
                                        </p:cTn>
                                        <p:tgtEl>
                                          <p:spTgt spid="69635">
                                            <p:txEl>
                                              <p:pRg st="2" end="2"/>
                                            </p:txEl>
                                          </p:spTgt>
                                        </p:tgtEl>
                                        <p:attrNameLst>
                                          <p:attrName>ppt_y</p:attrName>
                                        </p:attrNameLst>
                                      </p:cBhvr>
                                    </p:anim>
                                  </p:childTnLst>
                                </p:cTn>
                              </p:par>
                            </p:childTnLst>
                          </p:cTn>
                        </p:par>
                        <p:par>
                          <p:cTn id="26" fill="hold" nodeType="afterGroup">
                            <p:stCondLst>
                              <p:cond delay="9000"/>
                            </p:stCondLst>
                            <p:childTnLst>
                              <p:par>
                                <p:cTn id="27" presetID="10" presetClass="entr" presetSubtype="0" fill="hold" nodeType="afterEffect">
                                  <p:stCondLst>
                                    <p:cond delay="0"/>
                                  </p:stCondLst>
                                  <p:childTnLst>
                                    <p:set>
                                      <p:cBhvr>
                                        <p:cTn id="28" dur="1" fill="hold">
                                          <p:stCondLst>
                                            <p:cond delay="0"/>
                                          </p:stCondLst>
                                        </p:cTn>
                                        <p:tgtEl>
                                          <p:spTgt spid="69635">
                                            <p:txEl>
                                              <p:pRg st="3" end="3"/>
                                            </p:txEl>
                                          </p:spTgt>
                                        </p:tgtEl>
                                        <p:attrNameLst>
                                          <p:attrName>style.visibility</p:attrName>
                                        </p:attrNameLst>
                                      </p:cBhvr>
                                      <p:to>
                                        <p:strVal val="visible"/>
                                      </p:to>
                                    </p:set>
                                    <p:animEffect transition="in" filter="fade">
                                      <p:cBhvr>
                                        <p:cTn id="29" dur="3000"/>
                                        <p:tgtEl>
                                          <p:spTgt spid="69635">
                                            <p:txEl>
                                              <p:pRg st="3" end="3"/>
                                            </p:txEl>
                                          </p:spTgt>
                                        </p:tgtEl>
                                      </p:cBhvr>
                                    </p:animEffect>
                                  </p:childTnLst>
                                </p:cTn>
                              </p:par>
                            </p:childTnLst>
                          </p:cTn>
                        </p:par>
                        <p:par>
                          <p:cTn id="30" fill="hold" nodeType="afterGroup">
                            <p:stCondLst>
                              <p:cond delay="12000"/>
                            </p:stCondLst>
                            <p:childTnLst>
                              <p:par>
                                <p:cTn id="31" presetID="38" presetClass="entr" presetSubtype="0" accel="50000" fill="hold" nodeType="afterEffect">
                                  <p:stCondLst>
                                    <p:cond delay="0"/>
                                  </p:stCondLst>
                                  <p:iterate type="lt">
                                    <p:tmPct val="50000"/>
                                  </p:iterate>
                                  <p:childTnLst>
                                    <p:set>
                                      <p:cBhvr>
                                        <p:cTn id="32" dur="1" fill="hold">
                                          <p:stCondLst>
                                            <p:cond delay="0"/>
                                          </p:stCondLst>
                                        </p:cTn>
                                        <p:tgtEl>
                                          <p:spTgt spid="69635">
                                            <p:txEl>
                                              <p:pRg st="4" end="4"/>
                                            </p:txEl>
                                          </p:spTgt>
                                        </p:tgtEl>
                                        <p:attrNameLst>
                                          <p:attrName>style.visibility</p:attrName>
                                        </p:attrNameLst>
                                      </p:cBhvr>
                                      <p:to>
                                        <p:strVal val="visible"/>
                                      </p:to>
                                    </p:set>
                                    <p:set>
                                      <p:cBhvr>
                                        <p:cTn id="33" dur="228" fill="hold">
                                          <p:stCondLst>
                                            <p:cond delay="0"/>
                                          </p:stCondLst>
                                        </p:cTn>
                                        <p:tgtEl>
                                          <p:spTgt spid="69635">
                                            <p:txEl>
                                              <p:pRg st="4" end="4"/>
                                            </p:txEl>
                                          </p:spTgt>
                                        </p:tgtEl>
                                        <p:attrNameLst>
                                          <p:attrName>style.rotation</p:attrName>
                                        </p:attrNameLst>
                                      </p:cBhvr>
                                      <p:to>
                                        <p:strVal val="-45.0"/>
                                      </p:to>
                                    </p:set>
                                    <p:anim calcmode="lin" valueType="num">
                                      <p:cBhvr>
                                        <p:cTn id="34" dur="228" fill="hold">
                                          <p:stCondLst>
                                            <p:cond delay="228"/>
                                          </p:stCondLst>
                                        </p:cTn>
                                        <p:tgtEl>
                                          <p:spTgt spid="69635">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5" dur="228" fill="hold">
                                          <p:stCondLst>
                                            <p:cond delay="0"/>
                                          </p:stCondLst>
                                        </p:cTn>
                                        <p:tgtEl>
                                          <p:spTgt spid="69635">
                                            <p:txEl>
                                              <p:pRg st="4" end="4"/>
                                            </p:txEl>
                                          </p:spTgt>
                                        </p:tgtEl>
                                        <p:attrNameLst>
                                          <p:attrName>ppt_y</p:attrName>
                                        </p:attrNameLst>
                                      </p:cBhvr>
                                      <p:tavLst>
                                        <p:tav tm="0">
                                          <p:val>
                                            <p:strVal val="#ppt_y-1"/>
                                          </p:val>
                                        </p:tav>
                                        <p:tav tm="100000">
                                          <p:val>
                                            <p:strVal val="#ppt_y-(0.354*#ppt_w-0.172*#ppt_h)"/>
                                          </p:val>
                                        </p:tav>
                                      </p:tavLst>
                                    </p:anim>
                                    <p:anim calcmode="lin" valueType="num">
                                      <p:cBhvr>
                                        <p:cTn id="36" dur="78" decel="50000" autoRev="1" fill="hold">
                                          <p:stCondLst>
                                            <p:cond delay="228"/>
                                          </p:stCondLst>
                                        </p:cTn>
                                        <p:tgtEl>
                                          <p:spTgt spid="69635">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7" dur="68" fill="hold">
                                          <p:stCondLst>
                                            <p:cond delay="432"/>
                                          </p:stCondLst>
                                        </p:cTn>
                                        <p:tgtEl>
                                          <p:spTgt spid="69635">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8" fill="hold" nodeType="afterGroup">
                            <p:stCondLst>
                              <p:cond delay="1700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69635">
                                            <p:txEl>
                                              <p:pRg st="5" end="5"/>
                                            </p:txEl>
                                          </p:spTgt>
                                        </p:tgtEl>
                                        <p:attrNameLst>
                                          <p:attrName>style.visibility</p:attrName>
                                        </p:attrNameLst>
                                      </p:cBhvr>
                                      <p:to>
                                        <p:strVal val="visible"/>
                                      </p:to>
                                    </p:set>
                                    <p:anim calcmode="lin" valueType="num">
                                      <p:cBhvr>
                                        <p:cTn id="41" dur="1000" fill="hold"/>
                                        <p:tgtEl>
                                          <p:spTgt spid="6963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1000" fill="hold"/>
                                        <p:tgtEl>
                                          <p:spTgt spid="69635">
                                            <p:txEl>
                                              <p:pRg st="5" end="5"/>
                                            </p:txEl>
                                          </p:spTgt>
                                        </p:tgtEl>
                                        <p:attrNameLst>
                                          <p:attrName>ppt_y</p:attrName>
                                        </p:attrNameLst>
                                      </p:cBhvr>
                                      <p:tavLst>
                                        <p:tav tm="0">
                                          <p:val>
                                            <p:strVal val="#ppt_y"/>
                                          </p:val>
                                        </p:tav>
                                        <p:tav tm="100000">
                                          <p:val>
                                            <p:strVal val="#ppt_y"/>
                                          </p:val>
                                        </p:tav>
                                      </p:tavLst>
                                    </p:anim>
                                    <p:anim calcmode="lin" valueType="num">
                                      <p:cBhvr>
                                        <p:cTn id="43" dur="1000" fill="hold"/>
                                        <p:tgtEl>
                                          <p:spTgt spid="6963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1000" fill="hold"/>
                                        <p:tgtEl>
                                          <p:spTgt spid="6963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1000" tmFilter="0,0; .5, 1; 1, 1"/>
                                        <p:tgtEl>
                                          <p:spTgt spid="696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304800" y="-152400"/>
            <a:ext cx="8229600" cy="1384300"/>
          </a:xfrm>
        </p:spPr>
        <p:txBody>
          <a:bodyPr/>
          <a:lstStyle/>
          <a:p>
            <a:r>
              <a:rPr lang="en-US" altLang="en-US" dirty="0"/>
              <a:t>Visible Brushstrokes</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44" name="Text Box 8"/>
          <p:cNvSpPr txBox="1">
            <a:spLocks noChangeArrowheads="1"/>
          </p:cNvSpPr>
          <p:nvPr/>
        </p:nvSpPr>
        <p:spPr bwMode="auto">
          <a:xfrm>
            <a:off x="0" y="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400">
                <a:solidFill>
                  <a:schemeClr val="tx2"/>
                </a:solidFill>
                <a:effectLst>
                  <a:outerShdw blurRad="38100" dist="38100" dir="2700000" algn="tl">
                    <a:srgbClr val="000000"/>
                  </a:outerShdw>
                </a:effectLst>
              </a:rPr>
              <a:t>Light</a:t>
            </a:r>
            <a:r>
              <a:rPr lang="en-US" altLang="en-US">
                <a:solidFill>
                  <a:schemeClr val="tx2"/>
                </a:solidFill>
                <a:effectLst>
                  <a:outerShdw blurRad="38100" dist="38100" dir="2700000" algn="tl">
                    <a:srgbClr val="000000"/>
                  </a:outerShdw>
                </a:effectLst>
              </a:rPr>
              <a:t> </a:t>
            </a:r>
            <a:r>
              <a:rPr lang="en-US" altLang="en-US" sz="4400">
                <a:solidFill>
                  <a:schemeClr val="tx2"/>
                </a:solidFill>
                <a:effectLst>
                  <a:outerShdw blurRad="38100" dist="38100" dir="2700000" algn="tl">
                    <a:srgbClr val="000000"/>
                  </a:outerShdw>
                </a:effectLst>
              </a:rPr>
              <a:t>Colors</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849</TotalTime>
  <Words>881</Words>
  <Application>Microsoft Office PowerPoint</Application>
  <PresentationFormat>On-screen Show (4:3)</PresentationFormat>
  <Paragraphs>79</Paragraphs>
  <Slides>56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Blackadder ITC</vt:lpstr>
      <vt:lpstr>Calibri</vt:lpstr>
      <vt:lpstr>Calibri Light</vt:lpstr>
      <vt:lpstr>Tahoma</vt:lpstr>
      <vt:lpstr>Default Design</vt:lpstr>
      <vt:lpstr>Office Theme</vt:lpstr>
      <vt:lpstr>Impressionism</vt:lpstr>
      <vt:lpstr>PowerPoint Presentation</vt:lpstr>
      <vt:lpstr>PowerPoint Presentation</vt:lpstr>
      <vt:lpstr>PowerPoint Presentation</vt:lpstr>
      <vt:lpstr>The Impressionists changed the approach to painting, by recreating the sensation in the eye that views the subject, rather than recreating the subject. </vt:lpstr>
      <vt:lpstr>PowerPoint Presentation</vt:lpstr>
      <vt:lpstr>Characteristics of Impressionist painting include: </vt:lpstr>
      <vt:lpstr>Visible Brushstrokes</vt:lpstr>
      <vt:lpstr>PowerPoint Presentation</vt:lpstr>
      <vt:lpstr>Emphasis on Light</vt:lpstr>
      <vt:lpstr>The Changing Qualities of Light</vt:lpstr>
      <vt:lpstr>Ordinary Subject Matter</vt:lpstr>
      <vt:lpstr>Unusual Visual Angles</vt:lpstr>
      <vt:lpstr>Open Compositions</vt:lpstr>
      <vt:lpstr>Today the Impressionist style is very much alive and a very successful technique of painting. Though many artists have painted in the Impressionist style, the following artists were the innovators and masters of their style:</vt:lpstr>
      <vt:lpstr>Masters of Impressionism</vt:lpstr>
      <vt:lpstr>Paintings by Claude Monet</vt:lpstr>
      <vt:lpstr>PowerPoint Presentation</vt:lpstr>
      <vt:lpstr>PowerPoint Presentation</vt:lpstr>
      <vt:lpstr>PowerPoint Presentation</vt:lpstr>
      <vt:lpstr>PowerPoint Presentation</vt:lpstr>
      <vt:lpstr>Paintings by Edouard Manet</vt:lpstr>
      <vt:lpstr>PowerPoint Presentation</vt:lpstr>
      <vt:lpstr>PowerPoint Presentation</vt:lpstr>
      <vt:lpstr>Paintings by Auguste Renoir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Painting techniques developed and used by the Impressionists…</vt:lpstr>
      <vt:lpstr>Short, thick strokes of paint are used to quickly capture the essence of the subject, rather than its details.</vt:lpstr>
      <vt:lpstr>PowerPoint Presentation</vt:lpstr>
      <vt:lpstr>Colors are applied side-by-side with as little mixing as possible, creating a vibrant surface. The optical mixing of colors occurs in the eye of the viewer.  Optical Mixing – Broken Color</vt:lpstr>
      <vt:lpstr>PowerPoint Presentation</vt:lpstr>
      <vt:lpstr>The play of natural light is emphasized. Close attention is paid to the reflection of colors from object to object.</vt:lpstr>
      <vt:lpstr>PowerPoint Presentation</vt:lpstr>
      <vt:lpstr>Grays and dark tones are produced by mixing complimentary colors. In pure Impressionism the use of black paint is avoided.</vt:lpstr>
      <vt:lpstr>PowerPoint Presentation</vt:lpstr>
      <vt:lpstr>In paintings made en plein air (outdoors), shadows are boldly painted with the blue of the sky as it is reflected onto surfaces, giving a sense of freshness and openness that was not captured in painting previously. (Blue shadows on snow inspired the technique.)  </vt:lpstr>
      <vt:lpstr>PowerPoint Presentation</vt:lpstr>
      <vt:lpstr>Impressionism became the birth of Modern Art. All of the major art movements which would follow, including  Post Impressionism, Fauvism, Cubism, Surrealism, Abstract Expressionism  and Pop Art owe their beginnings to Impressionism.</vt:lpstr>
      <vt:lpstr>PowerPoint Presentation</vt:lpstr>
    </vt:vector>
  </TitlesOfParts>
  <Company>Elko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GX620</dc:creator>
  <cp:lastModifiedBy>Thomas Stone</cp:lastModifiedBy>
  <cp:revision>30</cp:revision>
  <dcterms:created xsi:type="dcterms:W3CDTF">2007-01-13T02:55:29Z</dcterms:created>
  <dcterms:modified xsi:type="dcterms:W3CDTF">2015-04-01T16:21:37Z</dcterms:modified>
</cp:coreProperties>
</file>