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80" r:id="rId22"/>
    <p:sldId id="282" r:id="rId23"/>
    <p:sldId id="283" r:id="rId24"/>
    <p:sldId id="29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8771B3-B93C-44D6-8CDE-606891F73D26}">
  <a:tblStyle styleId="{FC8771B3-B93C-44D6-8CDE-606891F73D26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162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88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632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86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45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13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56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282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575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64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46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48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10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727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018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833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168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709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639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090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14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746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22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71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50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161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666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5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04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2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12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97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2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47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395412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48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910423"/>
            <a:ext cx="7772400" cy="11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615343"/>
            <a:ext cx="9144000" cy="2197267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8pPr>
            <a:lvl9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560"/>
              </a:spcBef>
              <a:buClr>
                <a:schemeClr val="lt2"/>
              </a:buClr>
              <a:buSzPct val="100000"/>
              <a:buFont typeface="Courier New"/>
              <a:buChar char="o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400"/>
              </a:spcBef>
              <a:buClr>
                <a:schemeClr val="lt2"/>
              </a:buClr>
              <a:buSzPct val="100000"/>
              <a:buFont typeface="Arial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400"/>
              </a:spcBef>
              <a:buClr>
                <a:schemeClr val="lt2"/>
              </a:buClr>
              <a:buSzPct val="100000"/>
              <a:buFont typeface="Arial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28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None/>
              <a:defRPr sz="24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buNone/>
              <a:defRPr sz="20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buNone/>
              <a:defRPr sz="1800"/>
            </a:lvl6pPr>
            <a:lvl7pPr rtl="0">
              <a:spcBef>
                <a:spcPts val="0"/>
              </a:spcBef>
              <a:buNone/>
              <a:defRPr sz="1800"/>
            </a:lvl7pPr>
            <a:lvl8pPr rtl="0">
              <a:spcBef>
                <a:spcPts val="0"/>
              </a:spcBef>
              <a:buNone/>
              <a:defRPr sz="1800"/>
            </a:lvl8pPr>
            <a:lvl9pPr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3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28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None/>
              <a:defRPr sz="24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buNone/>
              <a:defRPr sz="20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buNone/>
              <a:defRPr sz="1800"/>
            </a:lvl6pPr>
            <a:lvl7pPr rtl="0">
              <a:spcBef>
                <a:spcPts val="0"/>
              </a:spcBef>
              <a:buNone/>
              <a:defRPr sz="1800"/>
            </a:lvl7pPr>
            <a:lvl8pPr rtl="0">
              <a:spcBef>
                <a:spcPts val="0"/>
              </a:spcBef>
              <a:buNone/>
              <a:defRPr sz="1800"/>
            </a:lvl8pPr>
            <a:lvl9pPr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1pPr>
            <a:lvl2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2pPr>
            <a:lvl3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3pPr>
            <a:lvl4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4pPr>
            <a:lvl5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5pPr>
            <a:lvl6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6pPr>
            <a:lvl7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7pPr>
            <a:lvl8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8pPr>
            <a:lvl9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400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6078691"/>
            <a:ext cx="9144000" cy="779372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4615343"/>
            <a:ext cx="9144000" cy="2197267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  <a:defRPr sz="32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560"/>
              </a:spcBef>
              <a:buClr>
                <a:schemeClr val="lt2"/>
              </a:buClr>
              <a:buSzPct val="100000"/>
              <a:buFont typeface="Courier New"/>
              <a:buChar char="o"/>
              <a:defRPr sz="2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400"/>
              </a:spcBef>
              <a:buClr>
                <a:schemeClr val="lt2"/>
              </a:buClr>
              <a:buSzPct val="100000"/>
              <a:buFont typeface="Arial"/>
              <a:buChar char="●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400"/>
              </a:spcBef>
              <a:buClr>
                <a:schemeClr val="lt2"/>
              </a:buClr>
              <a:buSzPct val="100000"/>
              <a:buFont typeface="Arial"/>
              <a:buChar char="●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1321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silykandinsky.net/work-16.ph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5172" y="328612"/>
            <a:ext cx="8453400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Fauvism and Expressionism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1615023"/>
            <a:ext cx="7772400" cy="111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1885-1910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901" y="2298796"/>
            <a:ext cx="3264998" cy="408992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679625" y="4978725"/>
            <a:ext cx="3194400" cy="1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Portrait of Madame Matisse (The Green Line)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1905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Oil and Tempera on Canvas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40.5 x 32.5 inches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6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Charring Cross Bridge 1905-06, Oil on Canvas 32 1/8 x 39 5/8" 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488" y="261937"/>
            <a:ext cx="6350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845633" y="2642912"/>
            <a:ext cx="2996699" cy="135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Madame Derain in Green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1907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Oil on Canvas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28 3/4 x 23 5/8"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09472" cy="620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53700" y="1417637"/>
            <a:ext cx="4133099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Weird and wacky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Communicating their inner vision- distorted!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Munch, Rousseau and Kandinsky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Expressionism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7637"/>
            <a:ext cx="3853901" cy="48564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490975" y="4519553"/>
            <a:ext cx="4399500" cy="15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Edvard Munch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The Scream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1893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Oil, tempera, and pastel on cardboard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802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Edvard Munch (1863-1944)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015388"/>
            <a:ext cx="5002200" cy="47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6666"/>
              <a:buFont typeface="Arial"/>
              <a:buChar char="●"/>
            </a:pPr>
            <a:r>
              <a:rPr lang="en" sz="3000"/>
              <a:t>Norwegian painter and printmaker 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6666"/>
              <a:buFont typeface="Arial"/>
              <a:buChar char="●"/>
            </a:pPr>
            <a:r>
              <a:rPr lang="en" sz="3000"/>
              <a:t>Intensely evocative treatment of psychological themes 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6666"/>
              <a:buFont typeface="Arial"/>
              <a:buChar char="●"/>
            </a:pPr>
            <a:r>
              <a:rPr lang="en" sz="3000"/>
              <a:t>Born in Norway in 1863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6666"/>
              <a:buFont typeface="Arial"/>
              <a:buChar char="●"/>
            </a:pPr>
            <a:r>
              <a:rPr lang="en" sz="3000"/>
              <a:t>His mother and sister died of tuberculosis when he was very young.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6666"/>
              <a:buFont typeface="Arial"/>
              <a:buChar char="●"/>
            </a:pPr>
            <a:r>
              <a:rPr lang="en" sz="3000"/>
              <a:t>Painted all his life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925" y="1758609"/>
            <a:ext cx="2931744" cy="368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524038" y="4968062"/>
            <a:ext cx="3460799" cy="85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Anxiety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1894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350" y="343726"/>
            <a:ext cx="4708475" cy="6170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792288" y="5748337"/>
            <a:ext cx="5486399" cy="6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Melancholy 1894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613" y="131100"/>
            <a:ext cx="7143750" cy="53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6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The Dance of Life 1899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6200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676368"/>
            <a:ext cx="5611499" cy="527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FFFFFF"/>
                </a:solidFill>
              </a:rPr>
              <a:t>Wassily Wassilyevich Kandinsky was an influential Russian painter and art theorist. 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FFFFFF"/>
                </a:solidFill>
              </a:rPr>
              <a:t>He is credited with painting the first purely abstract works</a:t>
            </a:r>
            <a:r>
              <a:rPr lang="en" sz="3000" dirty="0" smtClean="0">
                <a:solidFill>
                  <a:srgbClr val="FFFFFF"/>
                </a:solidFill>
              </a:rPr>
              <a:t>. </a:t>
            </a:r>
            <a:r>
              <a:rPr lang="en-US" sz="3000" dirty="0" smtClean="0">
                <a:solidFill>
                  <a:schemeClr val="accent2"/>
                </a:solidFill>
              </a:rPr>
              <a:t>N</a:t>
            </a:r>
            <a:r>
              <a:rPr lang="en" sz="3000" dirty="0" smtClean="0">
                <a:solidFill>
                  <a:schemeClr val="accent2"/>
                </a:solidFill>
              </a:rPr>
              <a:t>on-objective</a:t>
            </a:r>
            <a:endParaRPr lang="en" sz="3000" dirty="0">
              <a:solidFill>
                <a:schemeClr val="accent2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FFFFFF"/>
                </a:solidFill>
              </a:rPr>
              <a:t>At first painted only in black and white.</a:t>
            </a:r>
          </a:p>
          <a:p>
            <a:pPr marL="457200" lvl="0" indent="-4191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FFFFFF"/>
                </a:solidFill>
              </a:rPr>
              <a:t>Influential member of The Blue Rider group.</a:t>
            </a:r>
          </a:p>
          <a:p>
            <a:pPr marL="457200" lvl="0" indent="-4191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FFFFFF"/>
                </a:solidFill>
              </a:rPr>
              <a:t>Inspired by music!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3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Wassily Kandinsky (1866-1944)</a:t>
            </a:r>
          </a:p>
          <a:p>
            <a:pPr marL="457200" lvl="0" indent="-508000">
              <a:spcBef>
                <a:spcPts val="0"/>
              </a:spcBef>
              <a:buClr>
                <a:schemeClr val="accent2"/>
              </a:buClr>
              <a:buFont typeface="Arial"/>
              <a:buChar char="●"/>
            </a:pPr>
            <a:endParaRPr sz="180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400" y="1338550"/>
            <a:ext cx="25019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4263832"/>
            <a:ext cx="1484699" cy="16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Horses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1909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513" y="329271"/>
            <a:ext cx="6793374" cy="619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6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34" y="263872"/>
            <a:ext cx="8099506" cy="6047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Shape 66"/>
          <p:cNvGraphicFramePr/>
          <p:nvPr/>
        </p:nvGraphicFramePr>
        <p:xfrm>
          <a:off x="304800" y="342650"/>
          <a:ext cx="8663150" cy="7914894"/>
        </p:xfrm>
        <a:graphic>
          <a:graphicData uri="http://schemas.openxmlformats.org/drawingml/2006/table">
            <a:tbl>
              <a:tblPr>
                <a:noFill/>
                <a:tableStyleId>{FC8771B3-B93C-44D6-8CDE-606891F73D26}</a:tableStyleId>
              </a:tblPr>
              <a:tblGrid>
                <a:gridCol w="1560675"/>
                <a:gridCol w="2140100"/>
                <a:gridCol w="1635425"/>
                <a:gridCol w="3326950"/>
              </a:tblGrid>
              <a:tr h="103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Impressionism (1865–1885)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Capturing fleeting effects of natural light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Monet, Manet, Renoir, Pissarro, Cassatt, Morisot, Degas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Franco-Prussian War (1870–1871); Unification of Germany (1871)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7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Post-Impressionism (1885–1910)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 soft revolt against Impressionism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Van Gogh, Gauguin, Cézanne, Seurat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Belle Époque (late-19th-century Golden Age); Japan defeats Russia (1905)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7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Fauvism and Expressionism (1900–1935)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Harsh colors and flat surfaces (Fauvism); emotion distorting </a:t>
                      </a:r>
                      <a:r>
                        <a:rPr lang="en" dirty="0" smtClean="0">
                          <a:solidFill>
                            <a:srgbClr val="FFFFFF"/>
                          </a:solidFill>
                        </a:rPr>
                        <a:t>form</a:t>
                      </a:r>
                      <a:endParaRPr lang="en" dirty="0">
                        <a:solidFill>
                          <a:srgbClr val="FFFFFF"/>
                        </a:solidFill>
                      </a:endParaRP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Matisse, Kirchner, Kandinsky, Marc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Boxer Rebellion in China (1900); World War (1914–1918)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</a:tr>
              <a:tr h="1426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Cubism, Futurism, Supremativism, Constructivism, De Stijl (1905–1920)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Pre– and Post–World War 1 art experiments: new forms to express modern life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Picasso, Braque, Leger, Boccioni, Severini, Malevich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Russian Revolution (1917); American women franchised (1920)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i="1">
                          <a:solidFill>
                            <a:srgbClr val="FFFFFF"/>
                          </a:solidFill>
                        </a:rPr>
                        <a:t>Dada and Surrealism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(1917–1950)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i="1">
                          <a:solidFill>
                            <a:srgbClr val="FFFFFF"/>
                          </a:solidFill>
                        </a:rPr>
                        <a:t>Ridiculous art; painting dreams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and exploring the unconscious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i="1">
                          <a:solidFill>
                            <a:srgbClr val="FFFFFF"/>
                          </a:solidFill>
                        </a:rPr>
                        <a:t>Duchamp, Dalí, Ernst, Magritte,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de Chirico, Kahlo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i="1">
                          <a:solidFill>
                            <a:srgbClr val="FFFFFF"/>
                          </a:solidFill>
                        </a:rPr>
                        <a:t>Disillusionment after World War I; The Great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Depression (1929–1938); World War II (1939–1945) and Nazi horrors; atomic bombs dropped on Japan (1945)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Abstract Expressionism (1940s–1950s) and Pop Art (1960s)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Post–World War II: pure abstraction and expression without form; popular art absorbs consumerism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Gorky, Pollock, de Kooning, Rothko, Warhol, Lichtenstein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Cold War and Vietnam War (U.S. enters 1965); U.S.S.R. suppresses Hungarian revolt (1956) Czechoslovakian revolt (1968)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5250" marR="95250" marT="47625" marB="47625">
                    <a:lnL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14300" y="-766763"/>
            <a:ext cx="8229600" cy="3159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 b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"Study to "Composition II""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1910</a:t>
            </a:r>
            <a:br>
              <a:rPr lang="en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Oil </a:t>
            </a:r>
            <a:r>
              <a:rPr lang="en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Canvas</a:t>
            </a:r>
          </a:p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97,5х130,5 sm </a:t>
            </a:r>
          </a:p>
        </p:txBody>
      </p:sp>
      <p:pic>
        <p:nvPicPr>
          <p:cNvPr id="1026" name="Picture 2" descr="Painter Wassily Kandinsky. Painting. Study t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9" y="812886"/>
            <a:ext cx="6633367" cy="49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52400" y="-842963"/>
            <a:ext cx="8229600" cy="3685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"Composition VIII". </a:t>
            </a:r>
            <a:r>
              <a:rPr lang="en" sz="2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1923</a:t>
            </a:r>
            <a:br>
              <a:rPr lang="en" sz="2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Oil </a:t>
            </a:r>
            <a:r>
              <a:rPr lang="en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canvas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York, The Solomon R. Guggenheim Museum</a:t>
            </a:r>
          </a:p>
          <a:p>
            <a:pPr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4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400" y="1545643"/>
            <a:ext cx="6654794" cy="462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65100" y="-1058863"/>
            <a:ext cx="8978900" cy="3786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"Composition X". </a:t>
            </a:r>
            <a:r>
              <a:rPr lang="en" sz="2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1939</a:t>
            </a:r>
            <a:br>
              <a:rPr lang="en" sz="2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Dusseldorf</a:t>
            </a:r>
            <a:r>
              <a:rPr lang="en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Kunstsammlung Nordrhein-Westfalen, Germany</a:t>
            </a:r>
          </a:p>
          <a:p>
            <a:pPr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3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388" y="1230063"/>
            <a:ext cx="7618311" cy="499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Pablo Picasso</a:t>
            </a:r>
            <a:endParaRPr lang="en" dirty="0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409700"/>
            <a:ext cx="5045099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 smtClean="0"/>
              <a:t>Early work is extremly expressive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 smtClean="0"/>
              <a:t>Blue period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dirty="0" smtClean="0"/>
              <a:t>P</a:t>
            </a:r>
            <a:r>
              <a:rPr lang="en" dirty="0" smtClean="0"/>
              <a:t>oor and homeless</a:t>
            </a:r>
            <a:endParaRPr lang="en" dirty="0"/>
          </a:p>
        </p:txBody>
      </p:sp>
      <p:pic>
        <p:nvPicPr>
          <p:cNvPr id="2050" name="Picture 2" descr="http://arthappenshere.files.wordpress.com/2011/10/picasso_old_guitar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24" y="685736"/>
            <a:ext cx="3378176" cy="5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Henri Rousseau (1844-1910)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409700"/>
            <a:ext cx="5045099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/>
              <a:t>Considered by some to be a Post-Impressionist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/>
              <a:t>French painter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/>
              <a:t>Worked in a toll booth.</a:t>
            </a:r>
          </a:p>
          <a:p>
            <a:pPr marL="457200" lvl="0" indent="-4318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/>
              <a:t>Painted exotic jungle scenes but never in fact left France.</a:t>
            </a:r>
          </a:p>
          <a:p>
            <a:pPr marL="457200" lvl="0" indent="-4318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dirty="0"/>
              <a:t>His style is considered "primitive."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496" y="2311131"/>
            <a:ext cx="3186503" cy="412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476216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671212" y="366169"/>
            <a:ext cx="2270399" cy="559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Henri Rousseau</a:t>
            </a:r>
            <a:r>
              <a:rPr lang="en" sz="14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Tropical Forest with Monkeys,</a:t>
            </a:r>
            <a:r>
              <a:rPr lang="en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1910, National Gallery of Art, John Hay Whitney Collection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Rousseau visited the zoos and botanical gardens in Paris to sketch and get inspiration.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00" y="792350"/>
            <a:ext cx="62103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266697" y="420107"/>
            <a:ext cx="2747399" cy="553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Henri Rousseau, The Equatorial Jungle, 1909, National Gallery of Art, Chester Dale Collection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975" y="317500"/>
            <a:ext cx="5715000" cy="62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95350" y="244800"/>
            <a:ext cx="8415000" cy="494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Sleeping Gypsy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1897 Oil on Canvas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725" y="1600200"/>
            <a:ext cx="6838887" cy="455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5477632"/>
            <a:ext cx="8229600" cy="8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The Dream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1910 (160 Kb); Oil on canvas, 6' 8 1/2" x 9' 9 1/2"; The Museum of Modern Art, New York 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800" y="274637"/>
            <a:ext cx="72644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Marc Chagall (1887-1985)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310233"/>
            <a:ext cx="3709800" cy="464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Russian artist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Worked in many mediums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1906 moved to St Petersburg to study art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1910 moved to Paris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Influenced by Fauvism, Expressionism and Cubism</a:t>
            </a:r>
          </a:p>
          <a:p>
            <a:pPr marL="457200" lvl="0" indent="-3810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Dreamlike paintings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111" y="1310233"/>
            <a:ext cx="3809688" cy="45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Points: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Both movements were all about </a:t>
            </a:r>
            <a:r>
              <a:rPr lang="en" sz="2400" dirty="0">
                <a:solidFill>
                  <a:schemeClr val="accent2"/>
                </a:solidFill>
              </a:rPr>
              <a:t>feelings-</a:t>
            </a:r>
            <a:r>
              <a:rPr lang="en" sz="2400" dirty="0"/>
              <a:t> very intense and </a:t>
            </a:r>
            <a:r>
              <a:rPr lang="en" sz="2400" dirty="0" smtClean="0"/>
              <a:t>emotional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 smtClean="0"/>
              <a:t>It’s a </a:t>
            </a:r>
            <a:r>
              <a:rPr lang="en" sz="2400" dirty="0" smtClean="0">
                <a:solidFill>
                  <a:schemeClr val="accent2"/>
                </a:solidFill>
              </a:rPr>
              <a:t>philosophy</a:t>
            </a:r>
            <a:r>
              <a:rPr lang="en" sz="2400" dirty="0" smtClean="0"/>
              <a:t> of art not a style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Exploding color</a:t>
            </a:r>
            <a:r>
              <a:rPr lang="en" sz="2400" dirty="0" smtClean="0"/>
              <a:t>!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chemeClr val="accent2"/>
                </a:solidFill>
              </a:rPr>
              <a:t>Avante-garde</a:t>
            </a:r>
            <a:endParaRPr lang="en" sz="2400" dirty="0">
              <a:solidFill>
                <a:schemeClr val="accent2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Fauvism was very short lived (1904-1908)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dirty="0"/>
              <a:t>Started in Paris and picked up by a group of German artists who called themselves </a:t>
            </a:r>
            <a:r>
              <a:rPr lang="en" sz="2400" i="1" dirty="0"/>
              <a:t>Die Brucke</a:t>
            </a:r>
            <a:r>
              <a:rPr lang="en" sz="2400" dirty="0"/>
              <a:t> (The Bridge) and </a:t>
            </a:r>
            <a:r>
              <a:rPr lang="en" sz="2400" i="1" dirty="0"/>
              <a:t>Der Blaue Reiter</a:t>
            </a:r>
            <a:r>
              <a:rPr lang="en" sz="2400" dirty="0"/>
              <a:t> (The Blue Rider)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 i="1" dirty="0"/>
              <a:t>Expressionism</a:t>
            </a:r>
            <a:r>
              <a:rPr lang="en" sz="2400" dirty="0"/>
              <a:t> (the term) was coined in 1911 to describe an exhibition of Fauves.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16750" y="1251000"/>
            <a:ext cx="3588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Self Portrait with Seven Fingers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1913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Oil on canvas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599" y="731650"/>
            <a:ext cx="42672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5303998" y="1600200"/>
            <a:ext cx="3382799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and the Village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1911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Oil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48425"/>
            <a:ext cx="4671466" cy="588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521257"/>
            <a:ext cx="2475899" cy="543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Paris Through Window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1913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Oil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283" y="488900"/>
            <a:ext cx="5797816" cy="5571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http://www.henri-matisse.net/photographs.html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http://www.henri-matisse.net/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http://www.biography.com/people/henri-matisse-9402564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http://www.artchive.com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http://www.artchive.com/artchive/D/derain.html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http://www.edvardmunch.org/</a:t>
            </a:r>
          </a:p>
          <a:p>
            <a:pPr>
              <a:spcBef>
                <a:spcPts val="0"/>
              </a:spcBef>
              <a:buNone/>
            </a:pPr>
            <a:r>
              <a:rPr lang="en" sz="1400"/>
              <a:t>http://www.wassilykandinsky.net/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Who's Who?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435100"/>
            <a:ext cx="82296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200" dirty="0"/>
              <a:t>The Fauves- intense bright, clashing colors; distorted forms and perspectives; vigorous brushstrokes; flat linear patterns; bare canvas as part of the overall design. Translation "Wild Beasts"</a:t>
            </a:r>
          </a:p>
          <a:p>
            <a:pPr marL="914400" lvl="1" indent="-3683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200" dirty="0"/>
              <a:t>Henri Matisse</a:t>
            </a:r>
          </a:p>
          <a:p>
            <a:pPr marL="914400" lvl="1" indent="-3683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200" dirty="0"/>
              <a:t>Andre Derain (duh REN)</a:t>
            </a:r>
          </a:p>
          <a:p>
            <a:pPr marL="457200" lvl="0" indent="-3683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200" dirty="0"/>
              <a:t>The Expressionists- emotional angst, violent colors, abstract forms and emotional subjects; attempt to express the contemporary mind.</a:t>
            </a:r>
          </a:p>
          <a:p>
            <a:pPr marL="914400" lvl="1" indent="-3683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200" dirty="0"/>
              <a:t>Edvard Munch</a:t>
            </a:r>
          </a:p>
          <a:p>
            <a:pPr marL="914400" lvl="1" indent="-3683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200" dirty="0"/>
              <a:t>Matisse (yup...he was both)</a:t>
            </a:r>
          </a:p>
          <a:p>
            <a:pPr marL="914400" lvl="1" indent="-3683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200" dirty="0"/>
              <a:t>Wassily Kandinsky</a:t>
            </a:r>
          </a:p>
          <a:p>
            <a:pPr marL="914400" lvl="1" indent="-3683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2200" dirty="0"/>
              <a:t>Henri Rousseau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 dirty="0"/>
          </a:p>
          <a:p>
            <a:pPr marL="0" lvl="0" indent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4637"/>
            <a:ext cx="5485800" cy="475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 dirty="0"/>
              <a:t>He suffered a bout of appendicitis as a child and his mother gave him a box of paints. He later said, “From the moment I held the box of colors in my hands, I knew this was my life. I threw myself into it like a beast that plunges towards the thing it loves.”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 dirty="0"/>
              <a:t>Painted traditional themes (nudes, landscapes, portraits and still life) but with </a:t>
            </a:r>
            <a:r>
              <a:rPr lang="en" sz="1800" dirty="0">
                <a:solidFill>
                  <a:schemeClr val="accent2"/>
                </a:solidFill>
              </a:rPr>
              <a:t>exaggerated, vibrant colors.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 dirty="0"/>
              <a:t>He tried painting with Seurat's Pointillism,but found it tedious- dab, dab, dab.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 dirty="0"/>
              <a:t>Known for bright colors, cut out paper images, and lots of energy in his works.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 dirty="0"/>
              <a:t>At the end of his life, when he was ill, he would draw and paint from his bed with a pencil or brush attached to a long stick.</a:t>
            </a: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Henri Matisse (1869-1954)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965" y="1357887"/>
            <a:ext cx="2593835" cy="400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792288" y="5672137"/>
            <a:ext cx="5486399" cy="6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Luxury, Serenity and Pleasure (Luxe, Calme at Volupe 1904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98 x 118cm Oil on canvas</a:t>
            </a:r>
          </a:p>
          <a:p>
            <a:pPr lvl="0" algn="l" rtl="0">
              <a:spcBef>
                <a:spcPts val="0"/>
              </a:spcBef>
              <a:buNone/>
            </a:pPr>
            <a:endParaRPr sz="1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800" y="253550"/>
            <a:ext cx="6290029" cy="5328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573300" y="5079200"/>
            <a:ext cx="2451600" cy="143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"My choice of colors does not rest on any scientific theory; it is based on observation, on sensitivity, on felt experience."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Henri Matisse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624" y="275538"/>
            <a:ext cx="6921507" cy="4991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891800" y="5425025"/>
            <a:ext cx="4713600" cy="6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Joy of Life 1905-06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175 x 241 cm Oil on Canvas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45400" cy="43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French artist, painter, sculptor and co-founder of Fauvism with Henri Matisse. 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Father was a pastry chef- middle class. Lived in Paris.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Hated school.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Good friends with Matisse.</a:t>
            </a:r>
          </a:p>
          <a:p>
            <a:pPr marL="457200" lvl="0" indent="-3810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Used Pointillism early in his career, truly embraced Fauvism- COLOR!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2601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Andre Derain (1880-1954)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492" y="365375"/>
            <a:ext cx="2513308" cy="263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12" y="3286375"/>
            <a:ext cx="2769673" cy="341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792288" y="5748337"/>
            <a:ext cx="5486399" cy="6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Fishing Boats, 1905, Oil on Canvas, 15 1/8 x 18 1/4 in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75" y="237600"/>
            <a:ext cx="6350000" cy="528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Shape 126"/>
          <p:cNvGrpSpPr/>
          <p:nvPr/>
        </p:nvGrpSpPr>
        <p:grpSpPr>
          <a:xfrm>
            <a:off x="3805608" y="1101588"/>
            <a:ext cx="4926140" cy="4101072"/>
            <a:chOff x="3805608" y="1101588"/>
            <a:chExt cx="4926140" cy="4101072"/>
          </a:xfrm>
        </p:grpSpPr>
        <p:pic>
          <p:nvPicPr>
            <p:cNvPr id="127" name="Shape 1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05608" y="1101588"/>
              <a:ext cx="4926140" cy="41010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 txBox="1"/>
            <p:nvPr/>
          </p:nvSpPr>
          <p:spPr>
            <a:xfrm>
              <a:off x="6731975" y="1430525"/>
              <a:ext cx="1703700" cy="1746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800"/>
                <a:t>van Gogh's Fishing Boats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1084</Words>
  <Application>Microsoft Office PowerPoint</Application>
  <PresentationFormat>On-screen Show (4:3)</PresentationFormat>
  <Paragraphs>150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Courier New</vt:lpstr>
      <vt:lpstr>Georgia</vt:lpstr>
      <vt:lpstr>Verdana</vt:lpstr>
      <vt:lpstr>Wingdings</vt:lpstr>
      <vt:lpstr>Custom Theme</vt:lpstr>
      <vt:lpstr>Fauvism and Expressionism</vt:lpstr>
      <vt:lpstr>PowerPoint Presentation</vt:lpstr>
      <vt:lpstr>Key Points:</vt:lpstr>
      <vt:lpstr>Who's Who?</vt:lpstr>
      <vt:lpstr>Henri Matisse (1869-1954)</vt:lpstr>
      <vt:lpstr>PowerPoint Presentation</vt:lpstr>
      <vt:lpstr>PowerPoint Presentation</vt:lpstr>
      <vt:lpstr>Andre Derain (1880-1954)</vt:lpstr>
      <vt:lpstr>PowerPoint Presentation</vt:lpstr>
      <vt:lpstr>PowerPoint Presentation</vt:lpstr>
      <vt:lpstr>PowerPoint Presentation</vt:lpstr>
      <vt:lpstr>Expressionism</vt:lpstr>
      <vt:lpstr>Edvard Munch (1863-1944)</vt:lpstr>
      <vt:lpstr>PowerPoint Presentation</vt:lpstr>
      <vt:lpstr>PowerPoint Presentation</vt:lpstr>
      <vt:lpstr>PowerPoint Presentation</vt:lpstr>
      <vt:lpstr>Wassily Kandinsky (1866-1944) </vt:lpstr>
      <vt:lpstr>PowerPoint Presentation</vt:lpstr>
      <vt:lpstr>PowerPoint Presentation</vt:lpstr>
      <vt:lpstr> "Study to "Composition II"" 1910 Oil on Canvas 97,5х130,5 sm </vt:lpstr>
      <vt:lpstr>"Composition VIII". 1923 Oil on canvas New York, The Solomon R. Guggenheim Museum </vt:lpstr>
      <vt:lpstr>"Composition X". 1939 Dusseldorf, Kunstsammlung Nordrhein-Westfalen, Germany </vt:lpstr>
      <vt:lpstr>Pablo Picasso</vt:lpstr>
      <vt:lpstr>Henri Rousseau (1844-1910)</vt:lpstr>
      <vt:lpstr>PowerPoint Presentation</vt:lpstr>
      <vt:lpstr>PowerPoint Presentation</vt:lpstr>
      <vt:lpstr>PowerPoint Presentation</vt:lpstr>
      <vt:lpstr>PowerPoint Presentation</vt:lpstr>
      <vt:lpstr>Marc Chagall (1887-1985)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Fauvism and Expressionism</dc:title>
  <dc:creator>Thomas Stone</dc:creator>
  <cp:lastModifiedBy>Thomas Stone</cp:lastModifiedBy>
  <cp:revision>3</cp:revision>
  <dcterms:modified xsi:type="dcterms:W3CDTF">2015-04-24T03:09:43Z</dcterms:modified>
</cp:coreProperties>
</file>