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5"/>
  </p:notesMasterIdLst>
  <p:sldIdLst>
    <p:sldId id="256" r:id="rId3"/>
    <p:sldId id="261" r:id="rId4"/>
    <p:sldId id="270" r:id="rId5"/>
    <p:sldId id="262" r:id="rId6"/>
    <p:sldId id="263" r:id="rId7"/>
    <p:sldId id="264" r:id="rId8"/>
    <p:sldId id="265" r:id="rId9"/>
    <p:sldId id="266" r:id="rId10"/>
    <p:sldId id="267" r:id="rId11"/>
    <p:sldId id="271"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48947" autoAdjust="0"/>
  </p:normalViewPr>
  <p:slideViewPr>
    <p:cSldViewPr>
      <p:cViewPr varScale="1">
        <p:scale>
          <a:sx n="79" d="100"/>
          <a:sy n="79" d="100"/>
        </p:scale>
        <p:origin x="91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4EFB4-AE4D-425A-8608-41DC8D6A563A}" type="datetimeFigureOut">
              <a:rPr lang="en-US" smtClean="0"/>
              <a:t>12/11/2014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3F2A2-E0CA-4EAC-8CBF-81C6218F333D}" type="slidenum">
              <a:rPr lang="en-US" smtClean="0"/>
              <a:t>‹#›</a:t>
            </a:fld>
            <a:endParaRPr lang="en-US" dirty="0"/>
          </a:p>
        </p:txBody>
      </p:sp>
    </p:spTree>
    <p:extLst>
      <p:ext uri="{BB962C8B-B14F-4D97-AF65-F5344CB8AC3E}">
        <p14:creationId xmlns:p14="http://schemas.microsoft.com/office/powerpoint/2010/main" val="306119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t>1</a:t>
            </a:fld>
            <a:endParaRPr lang="en-US" dirty="0"/>
          </a:p>
        </p:txBody>
      </p:sp>
    </p:spTree>
    <p:extLst>
      <p:ext uri="{BB962C8B-B14F-4D97-AF65-F5344CB8AC3E}">
        <p14:creationId xmlns:p14="http://schemas.microsoft.com/office/powerpoint/2010/main" val="15051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8828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59860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6626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31599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416970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28369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35655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28817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294716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29732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88152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8DEB8-5B35-45D0-9046-14D9CC33C608}" type="datetimeFigureOut">
              <a:rPr lang="en-US" smtClean="0"/>
              <a:t>12/11/2014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553B-89AC-485C-8EDE-0C4AD29C47CA}" type="slidenum">
              <a:rPr lang="en-US" smtClean="0"/>
              <a:t>‹#›</a:t>
            </a:fld>
            <a:endParaRPr lang="en-US" dirty="0"/>
          </a:p>
        </p:txBody>
      </p:sp>
    </p:spTree>
    <p:extLst>
      <p:ext uri="{BB962C8B-B14F-4D97-AF65-F5344CB8AC3E}">
        <p14:creationId xmlns:p14="http://schemas.microsoft.com/office/powerpoint/2010/main" val="2578817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1676400"/>
            <a:ext cx="10845800" cy="53340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2721303"/>
            <a:ext cx="10714903" cy="4289095"/>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p:cNvSpPr/>
          <p:nvPr/>
        </p:nvSpPr>
        <p:spPr>
          <a:xfrm>
            <a:off x="228600" y="5029200"/>
            <a:ext cx="6493678" cy="1200329"/>
          </a:xfrm>
          <a:prstGeom prst="rect">
            <a:avLst/>
          </a:prstGeom>
          <a:noFill/>
        </p:spPr>
        <p:txBody>
          <a:bodyPr wrap="square" lIns="91440" tIns="45720" rIns="91440" bIns="45720">
            <a:spAutoFit/>
          </a:bodyPr>
          <a:lstStyle/>
          <a:p>
            <a:pPr algn="ctr"/>
            <a:r>
              <a:rPr lang="en-US" sz="7200" b="1" cap="none" spc="0" dirty="0" smtClean="0">
                <a:ln w="6600">
                  <a:solidFill>
                    <a:schemeClr val="tx2"/>
                  </a:solidFill>
                  <a:prstDash val="solid"/>
                </a:ln>
                <a:solidFill>
                  <a:srgbClr val="2B475A"/>
                </a:solidFill>
                <a:effectLst>
                  <a:outerShdw blurRad="38100" dist="38100" dir="2700000" algn="tl">
                    <a:srgbClr val="000000">
                      <a:alpha val="43137"/>
                    </a:srgbClr>
                  </a:outerShdw>
                </a:effectLst>
              </a:rPr>
              <a:t>The Renaissance</a:t>
            </a:r>
            <a:endParaRPr lang="en-US" sz="7200" b="1" cap="none" spc="0" dirty="0">
              <a:ln w="6600">
                <a:solidFill>
                  <a:schemeClr val="tx2"/>
                </a:solidFill>
                <a:prstDash val="solid"/>
              </a:ln>
              <a:solidFill>
                <a:srgbClr val="2B475A"/>
              </a:solidFill>
              <a:effectLst>
                <a:outerShdw blurRad="38100" dist="38100" dir="2700000" algn="tl">
                  <a:srgbClr val="000000">
                    <a:alpha val="43137"/>
                  </a:srgbClr>
                </a:outerShdw>
              </a:effectLst>
            </a:endParaRPr>
          </a:p>
        </p:txBody>
      </p:sp>
      <p:sp>
        <p:nvSpPr>
          <p:cNvPr id="12" name="Rectangle 11"/>
          <p:cNvSpPr/>
          <p:nvPr/>
        </p:nvSpPr>
        <p:spPr>
          <a:xfrm>
            <a:off x="1983232" y="5980839"/>
            <a:ext cx="6493678" cy="584775"/>
          </a:xfrm>
          <a:prstGeom prst="rect">
            <a:avLst/>
          </a:prstGeom>
          <a:noFill/>
        </p:spPr>
        <p:txBody>
          <a:bodyPr wrap="square" lIns="91440" tIns="45720" rIns="91440" bIns="45720">
            <a:spAutoFit/>
          </a:bodyPr>
          <a:lstStyle/>
          <a:p>
            <a:pPr algn="ctr"/>
            <a:r>
              <a:rPr lang="en-US" sz="3200" b="1" cap="none" spc="0" dirty="0" smtClean="0">
                <a:ln w="6600">
                  <a:solidFill>
                    <a:schemeClr val="tx2"/>
                  </a:solidFill>
                  <a:prstDash val="solid"/>
                </a:ln>
                <a:solidFill>
                  <a:srgbClr val="2B475A"/>
                </a:solidFill>
                <a:effectLst>
                  <a:outerShdw blurRad="38100" dist="38100" dir="2700000" algn="tl">
                    <a:srgbClr val="000000">
                      <a:alpha val="43137"/>
                    </a:srgbClr>
                  </a:outerShdw>
                </a:effectLst>
              </a:rPr>
              <a:t>15</a:t>
            </a:r>
            <a:r>
              <a:rPr lang="en-US" sz="3200" b="1" cap="none" spc="0" baseline="30000" dirty="0" smtClean="0">
                <a:ln w="6600">
                  <a:solidFill>
                    <a:schemeClr val="tx2"/>
                  </a:solidFill>
                  <a:prstDash val="solid"/>
                </a:ln>
                <a:solidFill>
                  <a:srgbClr val="2B475A"/>
                </a:solidFill>
                <a:effectLst>
                  <a:outerShdw blurRad="38100" dist="38100" dir="2700000" algn="tl">
                    <a:srgbClr val="000000">
                      <a:alpha val="43137"/>
                    </a:srgbClr>
                  </a:outerShdw>
                </a:effectLst>
              </a:rPr>
              <a:t>th</a:t>
            </a:r>
            <a:r>
              <a:rPr lang="en-US" sz="3200" b="1" cap="none" spc="0" dirty="0" smtClean="0">
                <a:ln w="6600">
                  <a:solidFill>
                    <a:schemeClr val="tx2"/>
                  </a:solidFill>
                  <a:prstDash val="solid"/>
                </a:ln>
                <a:solidFill>
                  <a:srgbClr val="2B475A"/>
                </a:solidFill>
                <a:effectLst>
                  <a:outerShdw blurRad="38100" dist="38100" dir="2700000" algn="tl">
                    <a:srgbClr val="000000">
                      <a:alpha val="43137"/>
                    </a:srgbClr>
                  </a:outerShdw>
                </a:effectLst>
              </a:rPr>
              <a:t>-17</a:t>
            </a:r>
            <a:r>
              <a:rPr lang="en-US" sz="3200" b="1" cap="none" spc="0" baseline="30000" dirty="0" smtClean="0">
                <a:ln w="6600">
                  <a:solidFill>
                    <a:schemeClr val="tx2"/>
                  </a:solidFill>
                  <a:prstDash val="solid"/>
                </a:ln>
                <a:solidFill>
                  <a:srgbClr val="2B475A"/>
                </a:solidFill>
                <a:effectLst>
                  <a:outerShdw blurRad="38100" dist="38100" dir="2700000" algn="tl">
                    <a:srgbClr val="000000">
                      <a:alpha val="43137"/>
                    </a:srgbClr>
                  </a:outerShdw>
                </a:effectLst>
              </a:rPr>
              <a:t>th</a:t>
            </a:r>
            <a:r>
              <a:rPr lang="en-US" sz="3200" b="1" cap="none" spc="0" dirty="0" smtClean="0">
                <a:ln w="6600">
                  <a:solidFill>
                    <a:schemeClr val="tx2"/>
                  </a:solidFill>
                  <a:prstDash val="solid"/>
                </a:ln>
                <a:solidFill>
                  <a:srgbClr val="2B475A"/>
                </a:solidFill>
                <a:effectLst>
                  <a:outerShdw blurRad="38100" dist="38100" dir="2700000" algn="tl">
                    <a:srgbClr val="000000">
                      <a:alpha val="43137"/>
                    </a:srgbClr>
                  </a:outerShdw>
                </a:effectLst>
              </a:rPr>
              <a:t> Century</a:t>
            </a:r>
            <a:endParaRPr lang="en-US" sz="3200" b="1" cap="none" spc="0" dirty="0">
              <a:ln w="6600">
                <a:solidFill>
                  <a:schemeClr val="tx2"/>
                </a:solidFill>
                <a:prstDash val="solid"/>
              </a:ln>
              <a:solidFill>
                <a:srgbClr val="2B475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418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Titian</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solidFill>
                  <a:schemeClr val="bg2"/>
                </a:solidFill>
              </a:rPr>
              <a:t>Color and mood more important than line and scientific accuracy</a:t>
            </a:r>
          </a:p>
          <a:p>
            <a:r>
              <a:rPr lang="en-US" dirty="0" smtClean="0">
                <a:solidFill>
                  <a:schemeClr val="accent6"/>
                </a:solidFill>
              </a:rPr>
              <a:t>Painterly</a:t>
            </a:r>
          </a:p>
          <a:p>
            <a:pPr lvl="1"/>
            <a:r>
              <a:rPr lang="en-US" dirty="0" smtClean="0">
                <a:solidFill>
                  <a:schemeClr val="bg2"/>
                </a:solidFill>
              </a:rPr>
              <a:t>Textured surface of a painting</a:t>
            </a:r>
          </a:p>
          <a:p>
            <a:r>
              <a:rPr lang="en-US" dirty="0" smtClean="0">
                <a:solidFill>
                  <a:schemeClr val="bg2"/>
                </a:solidFill>
              </a:rPr>
              <a:t>Mythology</a:t>
            </a:r>
          </a:p>
          <a:p>
            <a:r>
              <a:rPr lang="en-US" dirty="0" smtClean="0">
                <a:solidFill>
                  <a:schemeClr val="bg2"/>
                </a:solidFill>
              </a:rPr>
              <a:t>Portraits</a:t>
            </a:r>
          </a:p>
          <a:p>
            <a:r>
              <a:rPr lang="en-US" dirty="0" smtClean="0">
                <a:solidFill>
                  <a:schemeClr val="bg2"/>
                </a:solidFill>
              </a:rPr>
              <a:t>Icons</a:t>
            </a:r>
          </a:p>
          <a:p>
            <a:endParaRPr lang="en-US" dirty="0" smtClean="0"/>
          </a:p>
        </p:txBody>
      </p:sp>
      <p:pic>
        <p:nvPicPr>
          <p:cNvPr id="7172" name="Picture 4" descr="http://t2.gstatic.com/images?q=tbn:ANd9GcStjZ_yCs8SKm03idXV-4FdY0TgxRuSPN8PJE6hkVyR7BthSHq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720572" cy="35353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wga.hu/art/t/tiziano/10/21/20grit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062" y="3962400"/>
            <a:ext cx="1871165" cy="242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6" y="5554663"/>
            <a:ext cx="3810000" cy="1143000"/>
          </a:xfrm>
        </p:spPr>
        <p:txBody>
          <a:bodyPr/>
          <a:lstStyle/>
          <a:p>
            <a:r>
              <a:rPr lang="en-US" dirty="0" smtClean="0">
                <a:solidFill>
                  <a:schemeClr val="accent6"/>
                </a:solidFill>
              </a:rPr>
              <a:t>Foreshortening</a:t>
            </a:r>
            <a:endParaRPr lang="en-US" dirty="0">
              <a:solidFill>
                <a:schemeClr val="accent6"/>
              </a:solidFill>
            </a:endParaRPr>
          </a:p>
        </p:txBody>
      </p:sp>
      <p:sp>
        <p:nvSpPr>
          <p:cNvPr id="3" name="Content Placeholder 2"/>
          <p:cNvSpPr>
            <a:spLocks noGrp="1"/>
          </p:cNvSpPr>
          <p:nvPr>
            <p:ph idx="1"/>
          </p:nvPr>
        </p:nvSpPr>
        <p:spPr>
          <a:xfrm>
            <a:off x="3124200" y="533400"/>
            <a:ext cx="5715000" cy="685800"/>
          </a:xfrm>
        </p:spPr>
        <p:txBody>
          <a:bodyPr/>
          <a:lstStyle/>
          <a:p>
            <a:pPr marL="0" indent="0">
              <a:buNone/>
            </a:pPr>
            <a:r>
              <a:rPr lang="en-US" dirty="0" smtClean="0">
                <a:solidFill>
                  <a:schemeClr val="bg2"/>
                </a:solidFill>
              </a:rPr>
              <a:t>Andrea </a:t>
            </a:r>
            <a:r>
              <a:rPr lang="en-US" dirty="0" err="1" smtClean="0">
                <a:solidFill>
                  <a:schemeClr val="bg2"/>
                </a:solidFill>
              </a:rPr>
              <a:t>Mategna</a:t>
            </a:r>
            <a:r>
              <a:rPr lang="en-US" dirty="0" smtClean="0">
                <a:solidFill>
                  <a:schemeClr val="bg2"/>
                </a:solidFill>
              </a:rPr>
              <a:t> – Dead Christ</a:t>
            </a:r>
            <a:endParaRPr lang="en-US" dirty="0">
              <a:solidFill>
                <a:schemeClr val="bg2"/>
              </a:solidFill>
            </a:endParaRPr>
          </a:p>
        </p:txBody>
      </p:sp>
      <p:pic>
        <p:nvPicPr>
          <p:cNvPr id="2050" name="Picture 2" descr="http://upload.wikimedia.org/wikipedia/en/thumb/3/36/Andrea_Mantegna_-_The_Dead_Christ.jpg/1195px-Andrea_Mantegna_-_The_Dead_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89884"/>
            <a:ext cx="5486400" cy="470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3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Giovanni Bellini</a:t>
            </a:r>
            <a:endParaRPr lang="en-US" dirty="0">
              <a:solidFill>
                <a:schemeClr val="bg2"/>
              </a:solidFill>
            </a:endParaRPr>
          </a:p>
        </p:txBody>
      </p:sp>
      <p:sp>
        <p:nvSpPr>
          <p:cNvPr id="3" name="Content Placeholder 2"/>
          <p:cNvSpPr>
            <a:spLocks noGrp="1"/>
          </p:cNvSpPr>
          <p:nvPr>
            <p:ph idx="1"/>
          </p:nvPr>
        </p:nvSpPr>
        <p:spPr>
          <a:xfrm>
            <a:off x="457200" y="1600200"/>
            <a:ext cx="3810000" cy="4525963"/>
          </a:xfrm>
        </p:spPr>
        <p:txBody>
          <a:bodyPr/>
          <a:lstStyle/>
          <a:p>
            <a:r>
              <a:rPr lang="en-US" dirty="0" smtClean="0">
                <a:solidFill>
                  <a:schemeClr val="bg2"/>
                </a:solidFill>
              </a:rPr>
              <a:t>Introduction of oil painting in Italy</a:t>
            </a:r>
          </a:p>
          <a:p>
            <a:r>
              <a:rPr lang="en-US" dirty="0" smtClean="0">
                <a:solidFill>
                  <a:schemeClr val="bg2"/>
                </a:solidFill>
              </a:rPr>
              <a:t>Non-religious figures are now painted</a:t>
            </a:r>
            <a:endParaRPr lang="en-US" dirty="0">
              <a:solidFill>
                <a:schemeClr val="bg2"/>
              </a:solidFill>
            </a:endParaRPr>
          </a:p>
        </p:txBody>
      </p:sp>
      <p:pic>
        <p:nvPicPr>
          <p:cNvPr id="3074" name="Picture 2" descr="http://upload.wikimedia.org/wikipedia/commons/1/18/Giovanni_Bellini_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248" y="1417638"/>
            <a:ext cx="343685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4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Early Renaissance</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solidFill>
                  <a:schemeClr val="accent6"/>
                </a:solidFill>
              </a:rPr>
              <a:t>Florence</a:t>
            </a:r>
            <a:r>
              <a:rPr lang="en-US" dirty="0" smtClean="0">
                <a:solidFill>
                  <a:schemeClr val="bg2"/>
                </a:solidFill>
              </a:rPr>
              <a:t> is the birthplace of the Renaissance</a:t>
            </a:r>
          </a:p>
          <a:p>
            <a:pPr lvl="1"/>
            <a:r>
              <a:rPr lang="en-US" dirty="0" smtClean="0">
                <a:solidFill>
                  <a:schemeClr val="bg2"/>
                </a:solidFill>
              </a:rPr>
              <a:t>The Medici Family</a:t>
            </a:r>
          </a:p>
          <a:p>
            <a:r>
              <a:rPr lang="en-US" dirty="0" smtClean="0">
                <a:solidFill>
                  <a:schemeClr val="bg2"/>
                </a:solidFill>
              </a:rPr>
              <a:t>Science and Mathematics</a:t>
            </a:r>
          </a:p>
          <a:p>
            <a:r>
              <a:rPr lang="en-US" dirty="0" smtClean="0">
                <a:solidFill>
                  <a:schemeClr val="bg2"/>
                </a:solidFill>
              </a:rPr>
              <a:t>Rome and Greek inspiration</a:t>
            </a:r>
          </a:p>
          <a:p>
            <a:r>
              <a:rPr lang="en-US" dirty="0" smtClean="0">
                <a:solidFill>
                  <a:schemeClr val="bg2"/>
                </a:solidFill>
              </a:rPr>
              <a:t>Great artists!</a:t>
            </a:r>
            <a:endParaRPr lang="en-US" dirty="0">
              <a:solidFill>
                <a:schemeClr val="bg2"/>
              </a:solidFill>
            </a:endParaRPr>
          </a:p>
        </p:txBody>
      </p:sp>
    </p:spTree>
    <p:extLst>
      <p:ext uri="{BB962C8B-B14F-4D97-AF65-F5344CB8AC3E}">
        <p14:creationId xmlns:p14="http://schemas.microsoft.com/office/powerpoint/2010/main" val="262158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High Renaissance</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solidFill>
                  <a:schemeClr val="bg2"/>
                </a:solidFill>
              </a:rPr>
              <a:t>Only a 20 year timeframe</a:t>
            </a:r>
          </a:p>
          <a:p>
            <a:r>
              <a:rPr lang="en-US" dirty="0" smtClean="0">
                <a:solidFill>
                  <a:schemeClr val="bg2"/>
                </a:solidFill>
              </a:rPr>
              <a:t>Moved to Rome</a:t>
            </a:r>
          </a:p>
          <a:p>
            <a:r>
              <a:rPr lang="en-US" dirty="0" smtClean="0">
                <a:solidFill>
                  <a:schemeClr val="accent6"/>
                </a:solidFill>
              </a:rPr>
              <a:t>Artist are seen as geniuses</a:t>
            </a:r>
          </a:p>
          <a:p>
            <a:r>
              <a:rPr lang="en-US" dirty="0" smtClean="0">
                <a:solidFill>
                  <a:schemeClr val="bg2"/>
                </a:solidFill>
              </a:rPr>
              <a:t>Disregard the rules</a:t>
            </a:r>
          </a:p>
          <a:p>
            <a:pPr lvl="1"/>
            <a:r>
              <a:rPr lang="en-US" dirty="0" smtClean="0">
                <a:solidFill>
                  <a:schemeClr val="bg2"/>
                </a:solidFill>
              </a:rPr>
              <a:t>Use feelings to make choices</a:t>
            </a:r>
          </a:p>
          <a:p>
            <a:r>
              <a:rPr lang="en-US" dirty="0" smtClean="0">
                <a:solidFill>
                  <a:schemeClr val="bg2"/>
                </a:solidFill>
              </a:rPr>
              <a:t>Some of the most well known artists of all time worked during this time</a:t>
            </a:r>
          </a:p>
          <a:p>
            <a:r>
              <a:rPr lang="en-US" dirty="0" smtClean="0">
                <a:solidFill>
                  <a:schemeClr val="bg2"/>
                </a:solidFill>
              </a:rPr>
              <a:t>Architecture in painting</a:t>
            </a:r>
          </a:p>
        </p:txBody>
      </p:sp>
    </p:spTree>
    <p:extLst>
      <p:ext uri="{BB962C8B-B14F-4D97-AF65-F5344CB8AC3E}">
        <p14:creationId xmlns:p14="http://schemas.microsoft.com/office/powerpoint/2010/main" val="90589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Cathedral of Florence</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dirty="0" smtClean="0">
                <a:solidFill>
                  <a:schemeClr val="accent6">
                    <a:lumMod val="75000"/>
                  </a:schemeClr>
                </a:solidFill>
              </a:rPr>
              <a:t>The transept was too big</a:t>
            </a:r>
          </a:p>
          <a:p>
            <a:r>
              <a:rPr lang="en-US" dirty="0" smtClean="0">
                <a:solidFill>
                  <a:schemeClr val="bg2"/>
                </a:solidFill>
              </a:rPr>
              <a:t>Filippo Brunelleschi</a:t>
            </a:r>
          </a:p>
          <a:p>
            <a:pPr lvl="1"/>
            <a:r>
              <a:rPr lang="en-US" dirty="0" smtClean="0">
                <a:solidFill>
                  <a:schemeClr val="bg2"/>
                </a:solidFill>
              </a:rPr>
              <a:t>Goldsmith</a:t>
            </a:r>
          </a:p>
          <a:p>
            <a:pPr lvl="1"/>
            <a:r>
              <a:rPr lang="en-US" dirty="0" smtClean="0">
                <a:solidFill>
                  <a:schemeClr val="bg2"/>
                </a:solidFill>
              </a:rPr>
              <a:t>Sculptor</a:t>
            </a:r>
          </a:p>
          <a:p>
            <a:pPr lvl="1"/>
            <a:r>
              <a:rPr lang="en-US" dirty="0" smtClean="0">
                <a:solidFill>
                  <a:schemeClr val="bg2"/>
                </a:solidFill>
              </a:rPr>
              <a:t>Mathematician</a:t>
            </a:r>
          </a:p>
          <a:p>
            <a:pPr lvl="1"/>
            <a:r>
              <a:rPr lang="en-US" dirty="0" smtClean="0">
                <a:solidFill>
                  <a:schemeClr val="bg2"/>
                </a:solidFill>
              </a:rPr>
              <a:t>Clock builder</a:t>
            </a:r>
          </a:p>
          <a:p>
            <a:pPr lvl="1"/>
            <a:r>
              <a:rPr lang="en-US" dirty="0" smtClean="0">
                <a:solidFill>
                  <a:schemeClr val="bg2"/>
                </a:solidFill>
              </a:rPr>
              <a:t>Architect</a:t>
            </a:r>
          </a:p>
          <a:p>
            <a:pPr lvl="1"/>
            <a:r>
              <a:rPr lang="en-US" dirty="0" smtClean="0">
                <a:solidFill>
                  <a:schemeClr val="bg2"/>
                </a:solidFill>
              </a:rPr>
              <a:t>Scientific Perspective</a:t>
            </a:r>
          </a:p>
          <a:p>
            <a:pPr lvl="1"/>
            <a:endParaRPr lang="en-US" dirty="0">
              <a:solidFill>
                <a:schemeClr val="bg2"/>
              </a:solidFill>
            </a:endParaRPr>
          </a:p>
        </p:txBody>
      </p:sp>
      <p:pic>
        <p:nvPicPr>
          <p:cNvPr id="1026" name="Picture 2" descr="http://italianhours.files.wordpress.com/2011/05/florence-d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5831"/>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6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04" y="2667000"/>
            <a:ext cx="4800600" cy="2743200"/>
          </a:xfrm>
        </p:spPr>
        <p:txBody>
          <a:bodyPr/>
          <a:lstStyle/>
          <a:p>
            <a:r>
              <a:rPr lang="en-US" dirty="0" smtClean="0">
                <a:solidFill>
                  <a:schemeClr val="accent6"/>
                </a:solidFill>
              </a:rPr>
              <a:t>Donatello</a:t>
            </a:r>
          </a:p>
          <a:p>
            <a:r>
              <a:rPr lang="en-US" dirty="0" smtClean="0">
                <a:solidFill>
                  <a:schemeClr val="accent6"/>
                </a:solidFill>
              </a:rPr>
              <a:t>Michelangelo</a:t>
            </a:r>
            <a:r>
              <a:rPr lang="en-US" dirty="0" smtClean="0"/>
              <a:t> </a:t>
            </a:r>
            <a:r>
              <a:rPr lang="en-US" dirty="0" err="1" smtClean="0">
                <a:solidFill>
                  <a:schemeClr val="bg2">
                    <a:lumMod val="90000"/>
                  </a:schemeClr>
                </a:solidFill>
              </a:rPr>
              <a:t>Buonarroti</a:t>
            </a:r>
            <a:endParaRPr lang="en-US" dirty="0" smtClean="0">
              <a:solidFill>
                <a:schemeClr val="bg2">
                  <a:lumMod val="90000"/>
                </a:schemeClr>
              </a:solidFill>
            </a:endParaRPr>
          </a:p>
          <a:p>
            <a:r>
              <a:rPr lang="en-US" dirty="0" smtClean="0">
                <a:solidFill>
                  <a:schemeClr val="accent6"/>
                </a:solidFill>
              </a:rPr>
              <a:t>Leonardo</a:t>
            </a:r>
            <a:r>
              <a:rPr lang="en-US" dirty="0" smtClean="0"/>
              <a:t> </a:t>
            </a:r>
            <a:r>
              <a:rPr lang="en-US" dirty="0" smtClean="0">
                <a:solidFill>
                  <a:schemeClr val="bg2">
                    <a:lumMod val="90000"/>
                  </a:schemeClr>
                </a:solidFill>
              </a:rPr>
              <a:t>da </a:t>
            </a:r>
            <a:r>
              <a:rPr lang="en-US" dirty="0">
                <a:solidFill>
                  <a:schemeClr val="bg2">
                    <a:lumMod val="90000"/>
                  </a:schemeClr>
                </a:solidFill>
              </a:rPr>
              <a:t>V</a:t>
            </a:r>
            <a:r>
              <a:rPr lang="en-US" dirty="0" smtClean="0">
                <a:solidFill>
                  <a:schemeClr val="bg2">
                    <a:lumMod val="90000"/>
                  </a:schemeClr>
                </a:solidFill>
              </a:rPr>
              <a:t>inci</a:t>
            </a:r>
          </a:p>
          <a:p>
            <a:r>
              <a:rPr lang="en-US" dirty="0" smtClean="0">
                <a:solidFill>
                  <a:schemeClr val="accent6"/>
                </a:solidFill>
              </a:rPr>
              <a:t>Raphael</a:t>
            </a:r>
            <a:r>
              <a:rPr lang="en-US" dirty="0" smtClean="0"/>
              <a:t> </a:t>
            </a:r>
            <a:r>
              <a:rPr lang="en-US" dirty="0" err="1" smtClean="0">
                <a:solidFill>
                  <a:schemeClr val="bg2">
                    <a:lumMod val="90000"/>
                  </a:schemeClr>
                </a:solidFill>
              </a:rPr>
              <a:t>Sanzio</a:t>
            </a:r>
            <a:endParaRPr lang="en-US" dirty="0">
              <a:solidFill>
                <a:schemeClr val="bg2">
                  <a:lumMod val="90000"/>
                </a:schemeClr>
              </a:solidFill>
            </a:endParaRPr>
          </a:p>
        </p:txBody>
      </p:sp>
      <p:pic>
        <p:nvPicPr>
          <p:cNvPr id="4" name="Picture 3" descr="http://cdn2.denofgeek.us/sites/denofgeekus/files/ninjaturt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4785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91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Donatello</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solidFill>
                  <a:schemeClr val="bg2"/>
                </a:solidFill>
              </a:rPr>
              <a:t>One of greatest sculptors ever</a:t>
            </a:r>
          </a:p>
          <a:p>
            <a:r>
              <a:rPr lang="en-US" dirty="0" err="1" smtClean="0">
                <a:solidFill>
                  <a:schemeClr val="bg2"/>
                </a:solidFill>
              </a:rPr>
              <a:t>Contopposto</a:t>
            </a:r>
            <a:endParaRPr lang="en-US" dirty="0" smtClean="0">
              <a:solidFill>
                <a:schemeClr val="bg2"/>
              </a:solidFill>
            </a:endParaRPr>
          </a:p>
          <a:p>
            <a:endParaRPr lang="en-US" dirty="0"/>
          </a:p>
        </p:txBody>
      </p:sp>
      <p:pic>
        <p:nvPicPr>
          <p:cNvPr id="1026" name="Picture 2" descr="http://www.wga.hu/art/d/donatell/1_early/david/2dav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543" y="2667000"/>
            <a:ext cx="4742153" cy="3106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illianmcnitt.files.wordpress.com/2013/02/equestrian-statue-of-gattamela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928168"/>
            <a:ext cx="3072439" cy="3380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1807" y="5848112"/>
            <a:ext cx="4781309" cy="369332"/>
          </a:xfrm>
          <a:prstGeom prst="rect">
            <a:avLst/>
          </a:prstGeom>
          <a:noFill/>
        </p:spPr>
        <p:txBody>
          <a:bodyPr wrap="none" rtlCol="0">
            <a:spAutoFit/>
          </a:bodyPr>
          <a:lstStyle/>
          <a:p>
            <a:r>
              <a:rPr lang="en-US" dirty="0" smtClean="0">
                <a:solidFill>
                  <a:schemeClr val="bg2"/>
                </a:solidFill>
              </a:rPr>
              <a:t>1</a:t>
            </a:r>
            <a:r>
              <a:rPr lang="en-US" baseline="30000" dirty="0" smtClean="0">
                <a:solidFill>
                  <a:schemeClr val="bg2"/>
                </a:solidFill>
              </a:rPr>
              <a:t>st</a:t>
            </a:r>
            <a:r>
              <a:rPr lang="en-US" dirty="0" smtClean="0">
                <a:solidFill>
                  <a:schemeClr val="bg2"/>
                </a:solidFill>
              </a:rPr>
              <a:t> life-size freestanding nude since ancient times</a:t>
            </a:r>
            <a:endParaRPr lang="en-US" dirty="0">
              <a:solidFill>
                <a:schemeClr val="bg2"/>
              </a:solidFill>
            </a:endParaRPr>
          </a:p>
        </p:txBody>
      </p:sp>
    </p:spTree>
    <p:extLst>
      <p:ext uri="{BB962C8B-B14F-4D97-AF65-F5344CB8AC3E}">
        <p14:creationId xmlns:p14="http://schemas.microsoft.com/office/powerpoint/2010/main" val="78393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Michelangelo</a:t>
            </a:r>
            <a:endParaRPr lang="en-US" dirty="0"/>
          </a:p>
        </p:txBody>
      </p:sp>
      <p:sp>
        <p:nvSpPr>
          <p:cNvPr id="3" name="Content Placeholder 2"/>
          <p:cNvSpPr>
            <a:spLocks noGrp="1"/>
          </p:cNvSpPr>
          <p:nvPr>
            <p:ph idx="1"/>
          </p:nvPr>
        </p:nvSpPr>
        <p:spPr/>
        <p:txBody>
          <a:bodyPr/>
          <a:lstStyle/>
          <a:p>
            <a:r>
              <a:rPr lang="en-US" dirty="0">
                <a:solidFill>
                  <a:schemeClr val="bg2"/>
                </a:solidFill>
              </a:rPr>
              <a:t>Influenced by Roman and Greek</a:t>
            </a:r>
          </a:p>
          <a:p>
            <a:r>
              <a:rPr lang="en-US" dirty="0" smtClean="0">
                <a:solidFill>
                  <a:schemeClr val="bg2"/>
                </a:solidFill>
              </a:rPr>
              <a:t>Greatest Sculptor in Italy</a:t>
            </a:r>
          </a:p>
          <a:p>
            <a:pPr lvl="1"/>
            <a:r>
              <a:rPr lang="en-US" dirty="0" smtClean="0">
                <a:solidFill>
                  <a:schemeClr val="bg2"/>
                </a:solidFill>
              </a:rPr>
              <a:t>Was only 29</a:t>
            </a:r>
          </a:p>
          <a:p>
            <a:endParaRPr lang="en-US" dirty="0" smtClean="0">
              <a:solidFill>
                <a:schemeClr val="bg2"/>
              </a:solidFill>
            </a:endParaRPr>
          </a:p>
        </p:txBody>
      </p:sp>
      <p:pic>
        <p:nvPicPr>
          <p:cNvPr id="5122" name="Picture 2" descr="http://upload.wikimedia.org/wikipedia/commons/4/47/Michelangelos_Piet%C3%A0_(85042042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467254"/>
            <a:ext cx="3806825" cy="28551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amblecrunch.com/wp-content/uploads/2011/07/michelangelo_davi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26743"/>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4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Leonardo</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solidFill>
                  <a:schemeClr val="bg2"/>
                </a:solidFill>
              </a:rPr>
              <a:t>A true renaissance man</a:t>
            </a:r>
          </a:p>
          <a:p>
            <a:r>
              <a:rPr lang="en-US" dirty="0" smtClean="0">
                <a:solidFill>
                  <a:schemeClr val="bg2"/>
                </a:solidFill>
              </a:rPr>
              <a:t>Valued painting over sculpting</a:t>
            </a:r>
          </a:p>
          <a:p>
            <a:r>
              <a:rPr lang="en-US" dirty="0" smtClean="0">
                <a:solidFill>
                  <a:schemeClr val="accent6"/>
                </a:solidFill>
              </a:rPr>
              <a:t>Chiaroscuro</a:t>
            </a:r>
          </a:p>
          <a:p>
            <a:pPr lvl="1"/>
            <a:r>
              <a:rPr lang="en-US" dirty="0" smtClean="0">
                <a:solidFill>
                  <a:schemeClr val="bg2"/>
                </a:solidFill>
              </a:rPr>
              <a:t>Light and Dark</a:t>
            </a:r>
          </a:p>
          <a:p>
            <a:r>
              <a:rPr lang="en-US" dirty="0" err="1" smtClean="0">
                <a:solidFill>
                  <a:schemeClr val="accent6"/>
                </a:solidFill>
              </a:rPr>
              <a:t>Sfumato</a:t>
            </a:r>
            <a:endParaRPr lang="en-US" dirty="0">
              <a:solidFill>
                <a:schemeClr val="accent6"/>
              </a:solidFill>
            </a:endParaRPr>
          </a:p>
        </p:txBody>
      </p:sp>
      <p:pic>
        <p:nvPicPr>
          <p:cNvPr id="4098" name="Picture 2" descr="http://upload.wikimedia.org/wikipedia/commons/4/4b/%C3%9Altima_Cena_-_Da_Vinci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495800"/>
            <a:ext cx="3657600" cy="1988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e/ec/Mona_Lisa,_by_Leonardo_da_Vinci,_from_C2RMF_retouched.jpg/687px-Mona_Lisa,_by_Leonardo_da_Vinci,_from_C2RMF_retou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439" y="2761619"/>
            <a:ext cx="2497792" cy="372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08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Raphael</a:t>
            </a:r>
            <a:endParaRPr lang="en-US" dirty="0"/>
          </a:p>
        </p:txBody>
      </p:sp>
      <p:sp>
        <p:nvSpPr>
          <p:cNvPr id="3" name="Content Placeholder 2"/>
          <p:cNvSpPr>
            <a:spLocks noGrp="1"/>
          </p:cNvSpPr>
          <p:nvPr>
            <p:ph idx="1"/>
          </p:nvPr>
        </p:nvSpPr>
        <p:spPr/>
        <p:txBody>
          <a:bodyPr/>
          <a:lstStyle/>
          <a:p>
            <a:r>
              <a:rPr lang="en-US" dirty="0" smtClean="0">
                <a:solidFill>
                  <a:schemeClr val="bg2"/>
                </a:solidFill>
              </a:rPr>
              <a:t>Master of Balance and Harmony</a:t>
            </a:r>
          </a:p>
          <a:p>
            <a:endParaRPr lang="en-US" dirty="0">
              <a:solidFill>
                <a:schemeClr val="bg2"/>
              </a:solidFill>
            </a:endParaRPr>
          </a:p>
        </p:txBody>
      </p:sp>
      <p:pic>
        <p:nvPicPr>
          <p:cNvPr id="6146" name="Picture 2" descr="http://mv.vatican.va/1_CommonFiles/z-patrons/Restorations/Restoration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438900" cy="449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2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8B9C9B-DDFE-4A6E-9266-2A39264B0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 slide with picture over watercolor background</Template>
  <TotalTime>1510</TotalTime>
  <Words>2168</Words>
  <Application>Microsoft Office PowerPoint</Application>
  <PresentationFormat>On-screen Show (4:3)</PresentationFormat>
  <Paragraphs>161</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Early Renaissance</vt:lpstr>
      <vt:lpstr>High Renaissance</vt:lpstr>
      <vt:lpstr>Cathedral of Florence</vt:lpstr>
      <vt:lpstr>PowerPoint Presentation</vt:lpstr>
      <vt:lpstr>Donatello</vt:lpstr>
      <vt:lpstr>Michelangelo</vt:lpstr>
      <vt:lpstr>Leonardo</vt:lpstr>
      <vt:lpstr>Raphael</vt:lpstr>
      <vt:lpstr>Titian</vt:lpstr>
      <vt:lpstr>Foreshortening</vt:lpstr>
      <vt:lpstr>Giovanni Bellini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Stone</dc:creator>
  <cp:keywords/>
  <cp:lastModifiedBy>Thomas Stone</cp:lastModifiedBy>
  <cp:revision>12</cp:revision>
  <dcterms:created xsi:type="dcterms:W3CDTF">2014-12-09T16:56:44Z</dcterms:created>
  <dcterms:modified xsi:type="dcterms:W3CDTF">2014-12-11T15:00:22Z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TC019648169991</vt:lpwstr>
  </property>
</Properties>
</file>