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2"/>
  </p:notesMasterIdLst>
  <p:handoutMasterIdLst>
    <p:handoutMasterId r:id="rId13"/>
  </p:handoutMasterIdLst>
  <p:sldIdLst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B527-9545-4A18-82C6-985C2D673EE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D15E-A83F-499B-AE2F-72149146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A402-9AEC-46CD-BFFB-8C45353B941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FFF6-EFF5-46FA-B62C-F141E1274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/>
          <a:lstStyle>
            <a:lvl1pPr marL="27432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1C2D185E-BD1E-4CBE-A61F-35CAD735F848}" type="datetime1">
              <a:rPr lang="en-US" smtClean="0"/>
              <a:t>3/18/2015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7133BD94-17D4-4DEF-B844-67D6BA237612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A344295-BCB3-4C96-B3CE-F668F72C39DB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9F5007-87DE-488C-8ECD-66DCDA2978A3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8DB53E6-2EA0-4C6F-9D6B-EC8B23B43B9C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32452640-9AB4-4FAC-81FF-78F831713D37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FD31F8B8-1912-4B3E-A9BB-091D44EE69D2}" type="datetime1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5E98050E-AF67-4EC2-AB54-6E14E08E4A00}" type="datetime1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D14D783-CD52-4B1C-BF5A-038ECE1CF490}" type="datetime1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05CA02A-594F-46ED-A0C2-DE599B6E52DE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8B6A6AB-C691-41A3-B2F1-0EE2DBBFDAB8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tangle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 sz="18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296519-5417-4396-BF15-D5B0A34355E5}" type="datetime1">
              <a:rPr lang="en-US" smtClean="0"/>
              <a:t>3/18/2015</a:t>
            </a:fld>
            <a:endParaRPr lang="en-US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658545"/>
          </a:xfrm>
        </p:spPr>
        <p:txBody>
          <a:bodyPr/>
          <a:lstStyle/>
          <a:p>
            <a:r>
              <a:rPr lang="en-US" dirty="0" smtClean="0"/>
              <a:t>Another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92048" y="3346398"/>
            <a:ext cx="9875520" cy="1725474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ctr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Other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19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Century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styles (-ism’s)…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Neoclassicism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Romanticism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Painters</a:t>
            </a:r>
          </a:p>
          <a:p>
            <a:pPr lvl="1"/>
            <a:r>
              <a:rPr lang="en-US" dirty="0" smtClean="0"/>
              <a:t>What type of paint?</a:t>
            </a:r>
          </a:p>
          <a:p>
            <a:r>
              <a:rPr lang="en-US" dirty="0" smtClean="0"/>
              <a:t>Only what you can see and experience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Natural and realistic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Not well received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Glorified working class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Lacked spirit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Rejected by the academies</a:t>
            </a:r>
          </a:p>
        </p:txBody>
      </p:sp>
    </p:spTree>
    <p:extLst>
      <p:ext uri="{BB962C8B-B14F-4D97-AF65-F5344CB8AC3E}">
        <p14:creationId xmlns:p14="http://schemas.microsoft.com/office/powerpoint/2010/main" val="326861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Rosa Bonheur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Natural paintings</a:t>
            </a:r>
          </a:p>
          <a:p>
            <a:r>
              <a:rPr lang="en-US" dirty="0"/>
              <a:t>A</a:t>
            </a:r>
            <a:r>
              <a:rPr lang="en-US" dirty="0" smtClean="0"/>
              <a:t>nimals</a:t>
            </a:r>
          </a:p>
          <a:p>
            <a:r>
              <a:rPr lang="en-US" dirty="0" smtClean="0"/>
              <a:t>Acted like a man</a:t>
            </a:r>
            <a:endParaRPr lang="en-US" dirty="0"/>
          </a:p>
        </p:txBody>
      </p:sp>
      <p:pic>
        <p:nvPicPr>
          <p:cNvPr id="1026" name="Picture 2" descr="http://systhome.free.fr/images/rosa_bonheur_marche_aux_chev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3578296"/>
            <a:ext cx="6522720" cy="30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mwa.org/sites/default/files/styles/detail-b/public/media/images/artist/2.3.1.x-artisti-prof-bonheur.jpg?itok=8vQ_NR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07" y="1392477"/>
            <a:ext cx="2906233" cy="276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niceartgallery.com/image/data/333/3339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07" y="4266998"/>
            <a:ext cx="2906233" cy="240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5400000">
            <a:off x="10652030" y="5057555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88888"/>
                </a:solidFill>
                <a:latin typeface="arial" panose="020B0604020202020204" pitchFamily="34" charset="0"/>
              </a:rPr>
              <a:t>The Horse Fair, 1853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7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Jean-Baptiste- Camille Corot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529" y="1191096"/>
            <a:ext cx="6015055" cy="4663440"/>
          </a:xfrm>
        </p:spPr>
        <p:txBody>
          <a:bodyPr/>
          <a:lstStyle/>
          <a:p>
            <a:r>
              <a:rPr lang="en-US" dirty="0" smtClean="0"/>
              <a:t>Clearness of light</a:t>
            </a:r>
          </a:p>
          <a:p>
            <a:r>
              <a:rPr lang="en-US" dirty="0" smtClean="0"/>
              <a:t>Harmony of human and environment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Limited pallet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 attachment to the painting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upload.wikimedia.org/wikipedia/commons/7/78/Jean-BaptisteCamilleCorot_1873_SmyrneBournab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64" y="3629496"/>
            <a:ext cx="4366387" cy="32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a/a2/Jean-Baptiste-Camille_Coro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22" y="1524000"/>
            <a:ext cx="3660601" cy="50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80017" y="6488668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888888"/>
                </a:solidFill>
                <a:latin typeface="arial" panose="020B0604020202020204" pitchFamily="34" charset="0"/>
              </a:rPr>
              <a:t>Agostina</a:t>
            </a:r>
            <a:r>
              <a:rPr lang="en-US" dirty="0" smtClean="0">
                <a:solidFill>
                  <a:srgbClr val="888888"/>
                </a:solidFill>
                <a:latin typeface="arial" panose="020B0604020202020204" pitchFamily="34" charset="0"/>
              </a:rPr>
              <a:t>, 1866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400000">
            <a:off x="9621390" y="5429919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Bornova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, İzmir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, 1873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2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Francois Millet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2772156" cy="42037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Common activates</a:t>
            </a:r>
          </a:p>
          <a:p>
            <a:pPr lvl="1"/>
            <a:r>
              <a:rPr lang="en-US" dirty="0" smtClean="0"/>
              <a:t>What term do we know for that?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Present workers as dignified people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castlenorth.net/Contact/Mullen/old_pages/art_images/Millet%20the%20glea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34" y="1164895"/>
            <a:ext cx="7029450" cy="53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58448" y="648866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88888"/>
                </a:solidFill>
                <a:latin typeface="arial" panose="020B0604020202020204" pitchFamily="34" charset="0"/>
              </a:rPr>
              <a:t>The Gleaners, 1857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3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Honore</a:t>
            </a:r>
            <a:r>
              <a:rPr lang="en-US" dirty="0" smtClean="0"/>
              <a:t> Daumier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9872" y="1524000"/>
            <a:ext cx="3791712" cy="4663440"/>
          </a:xfrm>
        </p:spPr>
        <p:txBody>
          <a:bodyPr/>
          <a:lstStyle/>
          <a:p>
            <a:r>
              <a:rPr lang="en-US" dirty="0" smtClean="0"/>
              <a:t>Social caricaturist</a:t>
            </a:r>
          </a:p>
          <a:p>
            <a:r>
              <a:rPr lang="en-US" dirty="0" smtClean="0"/>
              <a:t>Wanted to show people how he saw them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Used a grid technique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http://www.ibiblio.org/wm/paint/auth/daumier/3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311"/>
            <a:ext cx="7863840" cy="559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83281" y="6488668"/>
            <a:ext cx="3399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88888"/>
                </a:solidFill>
                <a:latin typeface="arial" panose="020B0604020202020204" pitchFamily="34" charset="0"/>
              </a:rPr>
              <a:t>The Third Class Carriage, 1862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2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1143000"/>
          </a:xfrm>
        </p:spPr>
        <p:txBody>
          <a:bodyPr/>
          <a:lstStyle/>
          <a:p>
            <a:r>
              <a:rPr lang="en-US" dirty="0" smtClean="0"/>
              <a:t>Gustave Courbet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914400"/>
            <a:ext cx="9546336" cy="13828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“The art of painting should consist only on the representation of objects which the artist can see and touch”</a:t>
            </a:r>
          </a:p>
          <a:p>
            <a:r>
              <a:rPr lang="en-US" dirty="0" smtClean="0"/>
              <a:t>First modern day one artist exhibition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5122" name="Picture 2" descr="http://www.ibiblio.org/wm/paint/auth/courbet/orn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44" y="2318573"/>
            <a:ext cx="8932672" cy="41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80017" y="6488668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88888"/>
                </a:solidFill>
                <a:latin typeface="arial" panose="020B0604020202020204" pitchFamily="34" charset="0"/>
              </a:rPr>
              <a:t>Burial at </a:t>
            </a:r>
            <a:r>
              <a:rPr lang="en-US" dirty="0" err="1" smtClean="0">
                <a:solidFill>
                  <a:srgbClr val="888888"/>
                </a:solidFill>
                <a:latin typeface="arial" panose="020B0604020202020204" pitchFamily="34" charset="0"/>
              </a:rPr>
              <a:t>Ornans</a:t>
            </a:r>
            <a:r>
              <a:rPr lang="en-US" dirty="0" smtClean="0">
                <a:solidFill>
                  <a:srgbClr val="888888"/>
                </a:solidFill>
                <a:latin typeface="arial" panose="020B0604020202020204" pitchFamily="34" charset="0"/>
              </a:rPr>
              <a:t>, 1849-1850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3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Winslow Homer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496" y="1154668"/>
            <a:ext cx="5657088" cy="4663440"/>
          </a:xfrm>
        </p:spPr>
        <p:txBody>
          <a:bodyPr/>
          <a:lstStyle/>
          <a:p>
            <a:r>
              <a:rPr lang="en-US" dirty="0" smtClean="0"/>
              <a:t>American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Worked in water color as well</a:t>
            </a:r>
          </a:p>
          <a:p>
            <a:pPr lvl="1"/>
            <a:r>
              <a:rPr lang="en-US" dirty="0" smtClean="0"/>
              <a:t>People liked his watercolor sketches, so he made more</a:t>
            </a:r>
          </a:p>
          <a:p>
            <a:endParaRPr lang="en-US" dirty="0"/>
          </a:p>
        </p:txBody>
      </p:sp>
      <p:pic>
        <p:nvPicPr>
          <p:cNvPr id="6146" name="Picture 2" descr="http://www.kingsacademy.com/mhodges/11_Western-Art/22_Later-19th-Century-Realism/Homer/Homer_1865_Veteran-in-a-new-fi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17" y="2989564"/>
            <a:ext cx="5560017" cy="34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0017" y="6488668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88888"/>
                </a:solidFill>
                <a:latin typeface="arial" panose="020B0604020202020204" pitchFamily="34" charset="0"/>
              </a:rPr>
              <a:t>Prisoners from the Front</a:t>
            </a:r>
            <a:endParaRPr lang="en-US" dirty="0"/>
          </a:p>
        </p:txBody>
      </p:sp>
      <p:pic>
        <p:nvPicPr>
          <p:cNvPr id="6148" name="Picture 4" descr="http://www.art-prints-on-demand.com/kunst/winslow_homer_3408/croquet_sc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59" y="3306087"/>
            <a:ext cx="4152099" cy="251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72932" y="581810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88888"/>
                </a:solidFill>
                <a:latin typeface="arial" panose="020B0604020202020204" pitchFamily="34" charset="0"/>
              </a:rPr>
              <a:t>Croquet Scene, 1866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5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Eakins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7152" y="1822703"/>
            <a:ext cx="2505456" cy="43647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One of finest American painters</a:t>
            </a:r>
          </a:p>
          <a:p>
            <a:r>
              <a:rPr lang="en-US" dirty="0" smtClean="0"/>
              <a:t>Only realistic facts, not exploring the imagination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7170" name="Picture 2" descr="http://www.artcyclopedia.org/art/thomas-eakins-big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08" y="1528571"/>
            <a:ext cx="7620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14065" y="6481572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888888"/>
                </a:solidFill>
                <a:latin typeface="arial" panose="020B0604020202020204" pitchFamily="34" charset="0"/>
              </a:rPr>
              <a:t>Biglin</a:t>
            </a:r>
            <a:r>
              <a:rPr lang="en-US" dirty="0">
                <a:solidFill>
                  <a:srgbClr val="888888"/>
                </a:solidFill>
                <a:latin typeface="arial" panose="020B0604020202020204" pitchFamily="34" charset="0"/>
              </a:rPr>
              <a:t> Brothers Racing, 1872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6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sed Leaves design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sed Leaves design template" id="{6021251C-C356-4674-99CE-A4F368EAD86C}" vid="{7E847B84-E5B3-499F-AFCD-1BE4EBBEF5B3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E91F623-E94D-4B95-9B28-2E10481CA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Pressed leaves design slides</Template>
  <TotalTime>0</TotalTime>
  <Words>210</Words>
  <Application>Microsoft Office PowerPoint</Application>
  <PresentationFormat>Widescreen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Century Gothic</vt:lpstr>
      <vt:lpstr>Verdana</vt:lpstr>
      <vt:lpstr>Wingdings 2</vt:lpstr>
      <vt:lpstr>Pressed Leaves design template</vt:lpstr>
      <vt:lpstr>Realism</vt:lpstr>
      <vt:lpstr>Realism</vt:lpstr>
      <vt:lpstr>Rosa Bonheur</vt:lpstr>
      <vt:lpstr>Jean-Baptiste- Camille Corot</vt:lpstr>
      <vt:lpstr>Jean Francois Millet</vt:lpstr>
      <vt:lpstr>Honore Daumier</vt:lpstr>
      <vt:lpstr>Gustave Courbet</vt:lpstr>
      <vt:lpstr>Winslow Homer</vt:lpstr>
      <vt:lpstr>Thomas Eakins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2015-03-19T03:18:50Z</dcterms:created>
  <dcterms:modified xsi:type="dcterms:W3CDTF">2015-03-19T17:07:18Z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TC034605429991</vt:lpwstr>
  </property>
</Properties>
</file>