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1331E-7D22-436C-940E-55743F181D66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71C16-F2C3-48CB-88C2-2E83D5130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88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9459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067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1507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23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3555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648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5603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772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9939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269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5059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201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68567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1" y="1600200"/>
            <a:ext cx="5382684" cy="4522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2683" cy="4522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54EF1F-45DD-4B72-97BF-6011A08246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728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  <p:sldLayoutId id="214748366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6600" dirty="0"/>
              <a:t>Medieval Art</a:t>
            </a:r>
            <a:r>
              <a:rPr lang="en-US" altLang="en-US" dirty="0"/>
              <a:t> </a:t>
            </a:r>
            <a:br>
              <a:rPr lang="en-US" altLang="en-US" dirty="0"/>
            </a:br>
            <a:r>
              <a:rPr lang="en-US" altLang="en-US" dirty="0"/>
              <a:t>(The Middle Ages)</a:t>
            </a:r>
            <a:r>
              <a:rPr lang="en-US" altLang="en-US" dirty="0">
                <a:solidFill>
                  <a:srgbClr val="000000"/>
                </a:solidFill>
              </a:rPr>
              <a:t/>
            </a:r>
            <a:br>
              <a:rPr lang="en-US" altLang="en-US" dirty="0">
                <a:solidFill>
                  <a:srgbClr val="000000"/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6th – 12th Centuries CE</a:t>
            </a:r>
          </a:p>
          <a:p>
            <a:r>
              <a:rPr lang="en-US" dirty="0"/>
              <a:t>(500 – 1100 CE)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73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Medieval  ART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71379"/>
            <a:ext cx="10131425" cy="3649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Small precious metal sculptures</a:t>
            </a:r>
            <a:br>
              <a:rPr lang="en-US" sz="4400" dirty="0" smtClean="0"/>
            </a:b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Manuscripts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11377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591630"/>
            <a:ext cx="8229600" cy="114300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 dirty="0" smtClean="0"/>
              <a:t>Medieval Times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328929"/>
            <a:ext cx="8229600" cy="5254436"/>
          </a:xfrm>
        </p:spPr>
        <p:txBody>
          <a:bodyPr/>
          <a:lstStyle/>
          <a:p>
            <a:pPr marL="339725" indent="-339725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altLang="en-US" sz="2000" dirty="0"/>
              <a:t>Period of History in Europe between the Collapse of the Roman Empire and The Renaissance</a:t>
            </a:r>
          </a:p>
          <a:p>
            <a:pPr marL="339725" indent="-339725">
              <a:spcBef>
                <a:spcPts val="500"/>
              </a:spcBef>
              <a:buClrTx/>
              <a:buSzTx/>
              <a:buNone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endParaRPr lang="en-US" altLang="en-US" sz="2000" dirty="0"/>
          </a:p>
          <a:p>
            <a:pPr marL="339725" indent="-339725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altLang="en-US" sz="2000" dirty="0"/>
              <a:t>Terms Medieval / Middle Ages reflects the view of early historians who saw this period as an age of ignorance, decline, barbarism between two “golden ages”</a:t>
            </a:r>
          </a:p>
          <a:p>
            <a:pPr marL="339725" indent="-339725">
              <a:spcBef>
                <a:spcPts val="500"/>
              </a:spcBef>
              <a:buClrTx/>
              <a:buSzTx/>
              <a:buNone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endParaRPr lang="en-US" altLang="en-US" sz="2000" dirty="0"/>
          </a:p>
          <a:p>
            <a:pPr marL="339725" indent="-339725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altLang="en-US" sz="2000" dirty="0"/>
              <a:t>But, this period is important in the development of Europe</a:t>
            </a:r>
          </a:p>
        </p:txBody>
      </p:sp>
    </p:spTree>
    <p:extLst>
      <p:ext uri="{BB962C8B-B14F-4D97-AF65-F5344CB8AC3E}">
        <p14:creationId xmlns:p14="http://schemas.microsoft.com/office/powerpoint/2010/main" val="36157257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135" y="347878"/>
            <a:ext cx="6052313" cy="36491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European tribes roamed freely to find permanent homes</a:t>
            </a:r>
          </a:p>
          <a:p>
            <a:r>
              <a:rPr lang="en-US" sz="2800" dirty="0" smtClean="0"/>
              <a:t>Art was small so they could take it with them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1026" name="Picture 2" descr="http://t0.gstatic.com/images?q=tbn:ANd9GcT6ivJk2_S7U9X5r3A7-VUk7u8sueQT-mHu-S-kD0MOlMv0k1BmS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947" y="3997011"/>
            <a:ext cx="3266028" cy="244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4.bp.blogspot.com/-QDOebtz2IPQ/Ttkbj89LLPI/AAAAAAAABgs/2G9O8NNHnoM/s1600/shoulderclas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448" y="301765"/>
            <a:ext cx="5323840" cy="360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lassconnection.s3.amazonaws.com/610/flashcards/883610/jpg/sutton_hoo_-_good13214538852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35" y="3105148"/>
            <a:ext cx="5882640" cy="308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899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The Christian Church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646177"/>
            <a:ext cx="8229600" cy="5860988"/>
          </a:xfrm>
        </p:spPr>
        <p:txBody>
          <a:bodyPr/>
          <a:lstStyle/>
          <a:p>
            <a:pPr marL="339725" indent="-339725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altLang="en-US" sz="2000" dirty="0"/>
              <a:t>During the Middle Ages in Europe, the Christian Church was very powerful and wealthy</a:t>
            </a:r>
          </a:p>
          <a:p>
            <a:pPr marL="339725" indent="-339725">
              <a:spcBef>
                <a:spcPts val="500"/>
              </a:spcBef>
              <a:buClrTx/>
              <a:buSzTx/>
              <a:buNone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endParaRPr lang="en-US" altLang="en-US" sz="2000" dirty="0"/>
          </a:p>
          <a:p>
            <a:pPr marL="339725" indent="-339725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altLang="en-US" sz="2000" dirty="0"/>
              <a:t>The Christian Church was the main repository of learning and the arts</a:t>
            </a:r>
          </a:p>
          <a:p>
            <a:pPr marL="339725" indent="-339725">
              <a:spcBef>
                <a:spcPts val="500"/>
              </a:spcBef>
              <a:buClrTx/>
              <a:buSzTx/>
              <a:buNone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endParaRPr lang="en-US" altLang="en-US" sz="2000" dirty="0"/>
          </a:p>
          <a:p>
            <a:pPr marL="339725" indent="-339725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altLang="en-US" sz="2000" dirty="0"/>
              <a:t>The Christian Church was the primary Patron of the Arts, hiring artists to make art and architecture</a:t>
            </a:r>
          </a:p>
        </p:txBody>
      </p:sp>
    </p:spTree>
    <p:extLst>
      <p:ext uri="{BB962C8B-B14F-4D97-AF65-F5344CB8AC3E}">
        <p14:creationId xmlns:p14="http://schemas.microsoft.com/office/powerpoint/2010/main" val="32266281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Manuscripts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1417639"/>
            <a:ext cx="8229600" cy="5165726"/>
          </a:xfrm>
        </p:spPr>
        <p:txBody>
          <a:bodyPr/>
          <a:lstStyle/>
          <a:p>
            <a:pPr marL="339725" indent="-339725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altLang="en-US" sz="2000" dirty="0"/>
              <a:t>A manuscript is a handwritten book or document also known as an “Illuminated Manuscript”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ClrTx/>
              <a:buSzTx/>
              <a:buNone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endParaRPr lang="en-US" altLang="en-US" sz="2000" dirty="0"/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altLang="en-US" sz="2000" dirty="0"/>
              <a:t>Manuscripts were made before the invention of the printing press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ClrTx/>
              <a:buSzTx/>
              <a:buNone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endParaRPr lang="en-US" altLang="en-US" sz="2000" dirty="0"/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altLang="en-US" sz="2000" dirty="0"/>
              <a:t>Many manuscripts were made by monks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ClrTx/>
              <a:buSzTx/>
              <a:buNone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endParaRPr lang="en-US" altLang="en-US" sz="2000" dirty="0"/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altLang="en-US" sz="2000" dirty="0"/>
              <a:t>A scribe is the person who writes in a manuscript and the illuminator does the drawings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ClrTx/>
              <a:buSzTx/>
              <a:buNone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endParaRPr lang="en-US" altLang="en-US" sz="2000" dirty="0"/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altLang="en-US" sz="2000" dirty="0"/>
              <a:t>Most manuscripts during the Middle Ages in Europe told Christian stories</a:t>
            </a:r>
          </a:p>
        </p:txBody>
      </p:sp>
    </p:spTree>
    <p:extLst>
      <p:ext uri="{BB962C8B-B14F-4D97-AF65-F5344CB8AC3E}">
        <p14:creationId xmlns:p14="http://schemas.microsoft.com/office/powerpoint/2010/main" val="6165094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20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2000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3124200" cy="11430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 dirty="0"/>
              <a:t>Chi Rho Iota</a:t>
            </a:r>
            <a:br>
              <a:rPr lang="en-US" altLang="en-US" sz="4000" dirty="0"/>
            </a:br>
            <a:r>
              <a:rPr lang="en-US" altLang="en-US" sz="1600" dirty="0"/>
              <a:t>First 3 letters of Christ’s name </a:t>
            </a:r>
            <a:endParaRPr lang="en-US" altLang="en-US" sz="4000" dirty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182" y="4031552"/>
            <a:ext cx="1812036" cy="268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1754499"/>
            <a:ext cx="2743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Illumination</a:t>
            </a:r>
            <a:br>
              <a:rPr lang="en-US" sz="2800" dirty="0" smtClean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Vellum</a:t>
            </a:r>
            <a:br>
              <a:rPr lang="en-US" sz="2800" dirty="0" smtClean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Celtic influence</a:t>
            </a:r>
          </a:p>
        </p:txBody>
      </p:sp>
      <p:pic>
        <p:nvPicPr>
          <p:cNvPr id="8194" name="Picture 2" descr="http://digitalmedievalist.net/wordpress/wp-content/uploads/2010/12/lindisfarne-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904" y="304800"/>
            <a:ext cx="5681472" cy="635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arian-catholic.org/images/kells-chi-rh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39" y="4143984"/>
            <a:ext cx="2057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7439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7751" y="723193"/>
            <a:ext cx="3108959" cy="2386580"/>
          </a:xfrm>
        </p:spPr>
        <p:txBody>
          <a:bodyPr>
            <a:noAutofit/>
          </a:bodyPr>
          <a:lstStyle/>
          <a:p>
            <a:r>
              <a:rPr lang="en-US" sz="2800" dirty="0" smtClean="0"/>
              <a:t>Monasteries</a:t>
            </a:r>
          </a:p>
          <a:p>
            <a:r>
              <a:rPr lang="en-US" sz="2800" dirty="0" smtClean="0"/>
              <a:t>Monks</a:t>
            </a:r>
          </a:p>
          <a:p>
            <a:r>
              <a:rPr lang="en-US" sz="2800" dirty="0" smtClean="0"/>
              <a:t>Manuscripts</a:t>
            </a:r>
            <a:endParaRPr lang="en-US" sz="2800" dirty="0"/>
          </a:p>
        </p:txBody>
      </p:sp>
      <p:pic>
        <p:nvPicPr>
          <p:cNvPr id="15362" name="Picture 2" descr="http://www.english-heritage.org.uk/content/properties/rievaulx-abbey/rievaulx-abbey/Rievaulx-Abbey-chapter-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068" y="3271101"/>
            <a:ext cx="39243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english-heritage.org.uk/content/properties/st-pauls-monastery-jarrow/medieval-recon-11th-jarr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068" y="575964"/>
            <a:ext cx="3924300" cy="269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libwww.freelibrary.org/medievalman/medievalimg/manuscriptIntr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96" y="3037897"/>
            <a:ext cx="6595871" cy="39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://blogs.getty.edu/iris/files/2012/01/massacre_innocents_initi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97" y="394983"/>
            <a:ext cx="4180121" cy="264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20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>
          <a:xfrm>
            <a:off x="5867400" y="685800"/>
            <a:ext cx="4800600" cy="9144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dirty="0"/>
              <a:t>Matthew the Evangelist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609600"/>
            <a:ext cx="37433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1981200" y="5791201"/>
            <a:ext cx="3810000" cy="74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875"/>
              </a:spcBef>
            </a:pPr>
            <a:r>
              <a:rPr lang="en-US" altLang="en-US" sz="1400" b="1">
                <a:solidFill>
                  <a:srgbClr val="000000"/>
                </a:solidFill>
              </a:rPr>
              <a:t>Page with Matthew the Evangelist</a:t>
            </a:r>
            <a:r>
              <a:rPr lang="en-US" altLang="en-US" sz="1400">
                <a:solidFill>
                  <a:srgbClr val="000000"/>
                </a:solidFill>
              </a:rPr>
              <a:t>, page from </a:t>
            </a:r>
            <a:r>
              <a:rPr lang="en-US" altLang="en-US" sz="1400" b="1">
                <a:solidFill>
                  <a:srgbClr val="000000"/>
                </a:solidFill>
              </a:rPr>
              <a:t>Manuscript</a:t>
            </a:r>
            <a:r>
              <a:rPr lang="en-US" altLang="en-US" sz="1400">
                <a:solidFill>
                  <a:srgbClr val="000000"/>
                </a:solidFill>
              </a:rPr>
              <a:t> (Ink and Colors on Vellum), 850 CE</a:t>
            </a: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6477000" y="1905000"/>
            <a:ext cx="35814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125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</a:rPr>
              <a:t> An</a:t>
            </a:r>
            <a:r>
              <a:rPr lang="en-US" altLang="en-US" sz="1800" b="1" dirty="0">
                <a:solidFill>
                  <a:schemeClr val="tx1"/>
                </a:solidFill>
              </a:rPr>
              <a:t> evangelist</a:t>
            </a:r>
            <a:r>
              <a:rPr lang="en-US" altLang="en-US" sz="1800" dirty="0">
                <a:solidFill>
                  <a:schemeClr val="tx1"/>
                </a:solidFill>
              </a:rPr>
              <a:t> is someone who receives messages from God</a:t>
            </a:r>
          </a:p>
          <a:p>
            <a:pPr eaLnBrk="1" hangingPunct="1">
              <a:spcBef>
                <a:spcPts val="1125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</a:rPr>
              <a:t> </a:t>
            </a:r>
            <a:r>
              <a:rPr lang="en-US" altLang="en-US" sz="1800" b="1" dirty="0">
                <a:solidFill>
                  <a:schemeClr val="tx1"/>
                </a:solidFill>
              </a:rPr>
              <a:t>Matthew is listening</a:t>
            </a:r>
            <a:r>
              <a:rPr lang="en-US" altLang="en-US" sz="1800" dirty="0">
                <a:solidFill>
                  <a:schemeClr val="tx1"/>
                </a:solidFill>
              </a:rPr>
              <a:t> to the words from God sent from an angel (upper right hand corner). </a:t>
            </a:r>
          </a:p>
          <a:p>
            <a:pPr eaLnBrk="1" hangingPunct="1">
              <a:spcBef>
                <a:spcPts val="1125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</a:rPr>
              <a:t>Matthew wrote stories in the </a:t>
            </a:r>
            <a:r>
              <a:rPr lang="en-US" altLang="en-US" sz="1800" b="1" dirty="0">
                <a:solidFill>
                  <a:schemeClr val="tx1"/>
                </a:solidFill>
              </a:rPr>
              <a:t>Old Testament (Bible)</a:t>
            </a:r>
          </a:p>
          <a:p>
            <a:pPr eaLnBrk="1" hangingPunct="1">
              <a:spcBef>
                <a:spcPts val="1125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</a:rPr>
              <a:t> </a:t>
            </a:r>
            <a:r>
              <a:rPr lang="en-US" altLang="en-US" sz="1800" b="1" dirty="0">
                <a:solidFill>
                  <a:schemeClr val="tx1"/>
                </a:solidFill>
              </a:rPr>
              <a:t>Powerful message</a:t>
            </a:r>
            <a:r>
              <a:rPr lang="en-US" altLang="en-US" sz="1800" dirty="0">
                <a:solidFill>
                  <a:schemeClr val="tx1"/>
                </a:solidFill>
              </a:rPr>
              <a:t> – feeling of wind blowing and “energy”</a:t>
            </a:r>
          </a:p>
          <a:p>
            <a:pPr eaLnBrk="1" hangingPunct="1">
              <a:spcBef>
                <a:spcPts val="1125"/>
              </a:spcBef>
            </a:pPr>
            <a:endParaRPr lang="en-US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498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0" y="190501"/>
            <a:ext cx="4724400" cy="1312863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 dirty="0"/>
              <a:t>Manuscript Cover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57400" y="1600200"/>
            <a:ext cx="3733800" cy="5418138"/>
          </a:xfrm>
        </p:spPr>
        <p:txBody>
          <a:bodyPr>
            <a:normAutofit lnSpcReduction="10000"/>
          </a:bodyPr>
          <a:lstStyle/>
          <a:p>
            <a:pPr marL="339725" indent="-339725">
              <a:lnSpc>
                <a:spcPct val="80000"/>
              </a:lnSpc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altLang="en-US" dirty="0"/>
              <a:t>Manuscripts often had </a:t>
            </a:r>
            <a:r>
              <a:rPr lang="en-US" altLang="en-US" b="1" dirty="0"/>
              <a:t>elaborate book covers</a:t>
            </a:r>
          </a:p>
          <a:p>
            <a:pPr marL="339725" indent="-339725">
              <a:lnSpc>
                <a:spcPct val="80000"/>
              </a:lnSpc>
              <a:spcBef>
                <a:spcPts val="450"/>
              </a:spcBef>
              <a:buClrTx/>
              <a:buSzTx/>
              <a:buNone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endParaRPr lang="en-US" altLang="en-US" b="1" dirty="0"/>
          </a:p>
          <a:p>
            <a:pPr marL="339725" indent="-339725">
              <a:lnSpc>
                <a:spcPct val="80000"/>
              </a:lnSpc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altLang="en-US" dirty="0"/>
              <a:t>Story of </a:t>
            </a:r>
            <a:r>
              <a:rPr lang="en-US" altLang="en-US" b="1" dirty="0"/>
              <a:t>Crucifixion of Christ</a:t>
            </a:r>
            <a:r>
              <a:rPr lang="en-US" altLang="en-US" dirty="0"/>
              <a:t> (Christ on the Cross / suffering)</a:t>
            </a:r>
          </a:p>
          <a:p>
            <a:pPr marL="339725" indent="-339725">
              <a:lnSpc>
                <a:spcPct val="80000"/>
              </a:lnSpc>
              <a:spcBef>
                <a:spcPts val="450"/>
              </a:spcBef>
              <a:buClrTx/>
              <a:buSzTx/>
              <a:buNone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endParaRPr lang="en-US" altLang="en-US" dirty="0"/>
          </a:p>
          <a:p>
            <a:pPr marL="339725" indent="-339725">
              <a:lnSpc>
                <a:spcPct val="80000"/>
              </a:lnSpc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altLang="en-US" b="1" dirty="0"/>
              <a:t>Mourning Figures</a:t>
            </a:r>
            <a:r>
              <a:rPr lang="en-US" altLang="en-US" dirty="0"/>
              <a:t> on both sides of the Crucifix</a:t>
            </a:r>
          </a:p>
          <a:p>
            <a:pPr marL="339725" indent="-339725">
              <a:lnSpc>
                <a:spcPct val="80000"/>
              </a:lnSpc>
              <a:spcBef>
                <a:spcPts val="450"/>
              </a:spcBef>
              <a:buClrTx/>
              <a:buSzTx/>
              <a:buNone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endParaRPr lang="en-US" altLang="en-US" dirty="0"/>
          </a:p>
          <a:p>
            <a:pPr marL="339725" indent="-339725">
              <a:lnSpc>
                <a:spcPct val="80000"/>
              </a:lnSpc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altLang="en-US" b="1" dirty="0"/>
              <a:t>Angels</a:t>
            </a:r>
            <a:r>
              <a:rPr lang="en-US" altLang="en-US" dirty="0"/>
              <a:t> on each side of the Crucifix on the top and in the “frame”</a:t>
            </a:r>
          </a:p>
          <a:p>
            <a:pPr marL="339725" indent="-339725">
              <a:lnSpc>
                <a:spcPct val="80000"/>
              </a:lnSpc>
              <a:spcBef>
                <a:spcPts val="450"/>
              </a:spcBef>
              <a:buClrTx/>
              <a:buSzTx/>
              <a:buNone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endParaRPr lang="en-US" altLang="en-US" dirty="0"/>
          </a:p>
          <a:p>
            <a:pPr marL="339725" indent="-339725">
              <a:lnSpc>
                <a:spcPct val="80000"/>
              </a:lnSpc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altLang="en-US" b="1" dirty="0"/>
              <a:t>Gold</a:t>
            </a:r>
            <a:r>
              <a:rPr lang="en-US" altLang="en-US" dirty="0"/>
              <a:t> with gemstones and pearls</a:t>
            </a:r>
          </a:p>
          <a:p>
            <a:pPr marL="339725" indent="-339725">
              <a:lnSpc>
                <a:spcPct val="80000"/>
              </a:lnSpc>
              <a:spcBef>
                <a:spcPts val="450"/>
              </a:spcBef>
              <a:buClrTx/>
              <a:buSzTx/>
              <a:buNone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endParaRPr lang="en-US" altLang="en-US" dirty="0"/>
          </a:p>
          <a:p>
            <a:pPr marL="339725" indent="-339725">
              <a:lnSpc>
                <a:spcPct val="80000"/>
              </a:lnSpc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altLang="en-US" b="1" dirty="0" err="1"/>
              <a:t>Repousse</a:t>
            </a:r>
            <a:r>
              <a:rPr lang="en-US" altLang="en-US" b="1" dirty="0"/>
              <a:t> technique</a:t>
            </a:r>
            <a:r>
              <a:rPr lang="en-US" altLang="en-US" dirty="0"/>
              <a:t> – type of relief (pushing out from the back with tools)</a:t>
            </a:r>
          </a:p>
          <a:p>
            <a:pPr marL="339725" indent="-339725">
              <a:lnSpc>
                <a:spcPct val="80000"/>
              </a:lnSpc>
              <a:spcBef>
                <a:spcPts val="450"/>
              </a:spcBef>
              <a:buClrTx/>
              <a:buSzTx/>
              <a:buNone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endParaRPr lang="en-US" altLang="en-US" dirty="0"/>
          </a:p>
          <a:p>
            <a:pPr marL="339725" indent="-339725">
              <a:lnSpc>
                <a:spcPct val="80000"/>
              </a:lnSpc>
              <a:spcBef>
                <a:spcPts val="450"/>
              </a:spcBef>
              <a:buClrTx/>
              <a:buSzTx/>
              <a:buNone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endParaRPr lang="en-US" altLang="en-US" dirty="0"/>
          </a:p>
        </p:txBody>
      </p:sp>
      <p:sp>
        <p:nvSpPr>
          <p:cNvPr id="44037" name="Text Box 4"/>
          <p:cNvSpPr txBox="1">
            <a:spLocks noChangeArrowheads="1"/>
          </p:cNvSpPr>
          <p:nvPr/>
        </p:nvSpPr>
        <p:spPr bwMode="auto">
          <a:xfrm>
            <a:off x="6705600" y="4800601"/>
            <a:ext cx="35814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875"/>
              </a:spcBef>
            </a:pPr>
            <a:r>
              <a:rPr lang="en-US" altLang="en-US" sz="1800" b="1">
                <a:solidFill>
                  <a:srgbClr val="000000"/>
                </a:solidFill>
              </a:rPr>
              <a:t>Crucifixion with Angels and Mourning Figures</a:t>
            </a:r>
            <a:r>
              <a:rPr lang="en-US" altLang="en-US" sz="1800">
                <a:solidFill>
                  <a:srgbClr val="000000"/>
                </a:solidFill>
              </a:rPr>
              <a:t>, outer cover of Lindau Gospels (Gold with relief and Precious Stones / Pearls), 870 CE</a:t>
            </a:r>
            <a:endParaRPr lang="en-US" altLang="en-US" sz="1400">
              <a:solidFill>
                <a:srgbClr val="000000"/>
              </a:solidFill>
            </a:endParaRPr>
          </a:p>
        </p:txBody>
      </p:sp>
      <p:pic>
        <p:nvPicPr>
          <p:cNvPr id="44039" name="Picture 7" descr="M1F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33400"/>
            <a:ext cx="287655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2461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TC103457452[[fn=Celestial]]</Template>
  <TotalTime>1312</TotalTime>
  <Words>371</Words>
  <Application>Microsoft Office PowerPoint</Application>
  <PresentationFormat>Widescreen</PresentationFormat>
  <Paragraphs>57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Celestial</vt:lpstr>
      <vt:lpstr>Medieval Art  (The Middle Ages) </vt:lpstr>
      <vt:lpstr>Medieval Times</vt:lpstr>
      <vt:lpstr>PowerPoint Presentation</vt:lpstr>
      <vt:lpstr>The Christian Church</vt:lpstr>
      <vt:lpstr>Manuscripts</vt:lpstr>
      <vt:lpstr>Chi Rho Iota First 3 letters of Christ’s name </vt:lpstr>
      <vt:lpstr>PowerPoint Presentation</vt:lpstr>
      <vt:lpstr>Matthew the Evangelist</vt:lpstr>
      <vt:lpstr>Manuscript Cover</vt:lpstr>
      <vt:lpstr>Medieval  ART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Medieval Art  (The Middle Ages) </dc:title>
  <dc:creator>Thomas Stone</dc:creator>
  <cp:lastModifiedBy>Thomas Stone</cp:lastModifiedBy>
  <cp:revision>4</cp:revision>
  <dcterms:created xsi:type="dcterms:W3CDTF">2014-11-12T16:36:49Z</dcterms:created>
  <dcterms:modified xsi:type="dcterms:W3CDTF">2014-11-13T16:46:47Z</dcterms:modified>
</cp:coreProperties>
</file>