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8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6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0E3306B-599D-41B8-BFBD-CC3FC56DDA3F}" type="slidenum">
              <a:t>‹#›</a:t>
            </a:fld>
            <a:endParaRPr lang="es-E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73489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7297655-0CCE-4ABB-97FC-C4D134BDDFA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35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Arial" pitchFamily="18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0ADF684-34A6-4FB3-A875-DFC35E60AF69}" type="slidenum">
              <a:t>1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182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E0B64DE-CE9A-4659-8451-74B098FB01D9}" type="slidenum">
              <a:t>10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20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3777B3-411B-4DC3-9CB6-6CB431D185D8}" type="slidenum">
              <a:t>11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09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9E708C-5BE5-4FA7-B3E3-D71E77FC56C9}" type="slidenum">
              <a:t>12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78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178CB48-8FAB-438D-952D-F63FAE378F7F}" type="slidenum">
              <a:t>13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85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B1690D-633E-46E1-881C-8FCE67198393}" type="slidenum">
              <a:t>14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865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A18F708-0F27-4D3B-815A-95FDA851EAF2}" type="slidenum">
              <a:t>15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251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7E3CC06-5CC6-48CA-91EC-86C1819F3CAA}" type="slidenum">
              <a:t>16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361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00720A-0C46-49F0-8034-FD88A6833D43}" type="slidenum">
              <a:t>17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507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AE59447-7A1D-43C7-9A8C-612E7A60E3E7}" type="slidenum">
              <a:t>18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090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E6CA64C-243E-4F37-B01E-B77E1445340E}" type="slidenum">
              <a:t>19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6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E6044A6-1BD5-409F-A34E-4895656B9F00}" type="slidenum">
              <a:t>2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562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60EA3D5-8402-4799-8D84-6FB839D904F9}" type="slidenum">
              <a:t>20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757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7D8CDC-EFFA-4D52-A420-46BB0C2D118A}" type="slidenum">
              <a:t>21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309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B3AC04-1B43-4656-83BD-C289644CE5DA}" type="slidenum">
              <a:t>22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182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012ABE0-BAC6-4632-91C3-20FF8D1245DB}" type="slidenum">
              <a:t>23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605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836EEB-4EAA-4CE3-B01A-8CB2A6F780DD}" type="slidenum">
              <a:t>24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808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20E234-74F5-415B-ADEB-B842608F72C7}" type="slidenum">
              <a:t>25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836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D617854-572D-4DD6-9D9B-E3021F0977D8}" type="slidenum">
              <a:t>26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96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023B53-062D-46D3-A33C-83D8EEF6ECDD}" type="slidenum">
              <a:t>3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70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853552-87B8-41E5-8D54-41D041834507}" type="slidenum">
              <a:t>4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52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AF75684-F1C2-4D46-917E-04697799F7C4}" type="slidenum">
              <a:t>5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2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107441-E202-4E76-B424-75D6DB748A2A}" type="slidenum">
              <a:t>6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72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60468E-AC26-4C67-A6B3-23AD8E368BCE}" type="slidenum">
              <a:t>7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04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A92D88-535E-4B5E-B001-6A799DE6AC4F}" type="slidenum">
              <a:t>8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12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BAB105-1408-4FEE-B495-E9F3E408C58A}" type="slidenum">
              <a:t>9</a:t>
            </a:fld>
            <a:endParaRPr lang="es-E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72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3D3161-A560-46F5-A1DD-11E3BAB6A9ED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0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E3ED69-A40D-4018-B7CA-30028AEFA148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33312D-6E6D-4E27-A79C-AA16E546474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2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17F823-0815-4C47-9650-B37519A028A8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4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3073CE-23D2-4679-82FC-715854F8F05B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7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F12810-8ABB-4E3D-BEDF-83F38E875EF5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8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F73D59-7772-4C7F-9464-C10DAA80FCD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2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179318-6FFC-487E-AF48-411DE59998BD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9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26F7D-64D1-4370-9134-2660DC7BB33D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4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E3A484-8050-48B3-8698-53E3573A0787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9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986486-A251-4AF5-97F3-1EDDE07D97BD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9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19000"/>
              </a:schemeClr>
            </a:gs>
            <a:gs pos="16000">
              <a:schemeClr val="tx1"/>
            </a:gs>
            <a:gs pos="79000">
              <a:schemeClr val="tx1"/>
            </a:gs>
            <a:gs pos="100000">
              <a:schemeClr val="accent2">
                <a:lumMod val="1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D8BA467-43C7-45F4-8C69-F36B348D21F4}" type="slidenum"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Arial" pitchFamily="18"/>
          <a:ea typeface="SimSun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Arial" pitchFamily="18"/>
          <a:ea typeface="SimSun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 rot="16200000">
            <a:off x="-2886315" y="3162963"/>
            <a:ext cx="9071640" cy="1477328"/>
          </a:xfrm>
        </p:spPr>
        <p:txBody>
          <a:bodyPr>
            <a:spAutoFit/>
          </a:bodyPr>
          <a:lstStyle/>
          <a:p>
            <a:pPr lvl="0"/>
            <a:r>
              <a:rPr lang="es-ES" sz="9600" b="1" dirty="0" err="1">
                <a:solidFill>
                  <a:srgbClr val="9F8A10"/>
                </a:solidFill>
                <a:latin typeface="Colonna MT" panose="04020805060202030203" pitchFamily="82" charset="0"/>
                <a:cs typeface="Arabic Typesetting" panose="03020402040406030203" pitchFamily="66" charset="-78"/>
              </a:rPr>
              <a:t>Islamic</a:t>
            </a:r>
            <a:r>
              <a:rPr lang="es-ES" sz="9600" b="1" dirty="0">
                <a:solidFill>
                  <a:srgbClr val="9F8A10"/>
                </a:solidFill>
                <a:latin typeface="Colonna MT" panose="04020805060202030203" pitchFamily="82" charset="0"/>
                <a:cs typeface="Arabic Typesetting" panose="03020402040406030203" pitchFamily="66" charset="-78"/>
              </a:rPr>
              <a:t> art</a:t>
            </a:r>
          </a:p>
        </p:txBody>
      </p:sp>
      <p:pic>
        <p:nvPicPr>
          <p:cNvPr id="1026" name="Picture 2" descr="http://smashinghub.com/wp-content/uploads/2010/08/islamic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92" y="1071470"/>
            <a:ext cx="7455047" cy="56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Parts</a:t>
            </a:r>
            <a:r>
              <a:rPr lang="es-ES" dirty="0">
                <a:solidFill>
                  <a:schemeClr val="accent2"/>
                </a:solidFill>
              </a:rPr>
              <a:t> of a mosque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3999" y="5528603"/>
            <a:ext cx="9412146" cy="1083406"/>
          </a:xfrm>
        </p:spPr>
        <p:txBody>
          <a:bodyPr/>
          <a:lstStyle/>
          <a:p>
            <a:pPr lvl="0" algn="ctr"/>
            <a:endParaRPr lang="es-ES" dirty="0">
              <a:solidFill>
                <a:schemeClr val="accent2"/>
              </a:solidFill>
            </a:endParaRPr>
          </a:p>
          <a:p>
            <a:pPr lvl="0" algn="ctr"/>
            <a:r>
              <a:rPr lang="es-ES" dirty="0" smtClean="0">
                <a:solidFill>
                  <a:srgbClr val="C00000"/>
                </a:solidFill>
              </a:rPr>
              <a:t>Quibla-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the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wall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muslims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face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when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they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pray</a:t>
            </a:r>
            <a:r>
              <a:rPr lang="es-ES" dirty="0">
                <a:solidFill>
                  <a:schemeClr val="accent2"/>
                </a:solidFill>
              </a:rPr>
              <a:t>.</a:t>
            </a:r>
          </a:p>
          <a:p>
            <a:pPr lvl="0" algn="ctr"/>
            <a:r>
              <a:rPr lang="es-ES" dirty="0" err="1" smtClean="0">
                <a:solidFill>
                  <a:schemeClr val="accent2"/>
                </a:solidFill>
              </a:rPr>
              <a:t>Always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orientated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towards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the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holy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city</a:t>
            </a:r>
            <a:r>
              <a:rPr lang="es-ES" dirty="0">
                <a:solidFill>
                  <a:schemeClr val="accent2"/>
                </a:solidFill>
              </a:rPr>
              <a:t> of </a:t>
            </a:r>
            <a:r>
              <a:rPr lang="es-ES" dirty="0" err="1">
                <a:solidFill>
                  <a:schemeClr val="accent2"/>
                </a:solidFill>
              </a:rPr>
              <a:t>Mecca</a:t>
            </a:r>
            <a:r>
              <a:rPr lang="es-ES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7170" name="Picture 2" descr="http://www.paradoxplace.com/Photo%20Pages/Spain/Andalucia/Cordoba/Images/800/Mihrab-May06-DC6348sAR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63" y="1518480"/>
            <a:ext cx="6029212" cy="45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Parts</a:t>
            </a:r>
            <a:r>
              <a:rPr lang="es-ES" dirty="0">
                <a:solidFill>
                  <a:schemeClr val="accent2"/>
                </a:solidFill>
              </a:rPr>
              <a:t> of a mosque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45588" y="1336868"/>
            <a:ext cx="9578520" cy="495858"/>
          </a:xfrm>
        </p:spPr>
        <p:txBody>
          <a:bodyPr/>
          <a:lstStyle/>
          <a:p>
            <a:pPr lvl="0"/>
            <a:r>
              <a:rPr lang="es-ES" sz="2400" dirty="0" err="1" smtClean="0">
                <a:solidFill>
                  <a:schemeClr val="accent2"/>
                </a:solidFill>
              </a:rPr>
              <a:t>The</a:t>
            </a:r>
            <a:r>
              <a:rPr lang="es-ES" sz="2400" dirty="0" smtClean="0">
                <a:solidFill>
                  <a:schemeClr val="accent2"/>
                </a:solidFill>
              </a:rPr>
              <a:t> </a:t>
            </a:r>
            <a:r>
              <a:rPr lang="es-ES" sz="2400" dirty="0">
                <a:solidFill>
                  <a:schemeClr val="accent2"/>
                </a:solidFill>
              </a:rPr>
              <a:t>mihrab </a:t>
            </a:r>
            <a:r>
              <a:rPr lang="es-ES" sz="2400" dirty="0" err="1">
                <a:solidFill>
                  <a:schemeClr val="accent2"/>
                </a:solidFill>
              </a:rPr>
              <a:t>is</a:t>
            </a:r>
            <a:r>
              <a:rPr lang="es-ES" sz="2400" dirty="0">
                <a:solidFill>
                  <a:schemeClr val="accent2"/>
                </a:solidFill>
              </a:rPr>
              <a:t> a </a:t>
            </a:r>
            <a:r>
              <a:rPr lang="es-ES" sz="2400" dirty="0" err="1">
                <a:solidFill>
                  <a:schemeClr val="accent2"/>
                </a:solidFill>
              </a:rPr>
              <a:t>small</a:t>
            </a:r>
            <a:r>
              <a:rPr lang="es-ES" sz="2400" dirty="0">
                <a:solidFill>
                  <a:schemeClr val="accent2"/>
                </a:solidFill>
              </a:rPr>
              <a:t> niche in </a:t>
            </a:r>
            <a:r>
              <a:rPr lang="es-ES" sz="2400" dirty="0" err="1">
                <a:solidFill>
                  <a:schemeClr val="accent2"/>
                </a:solidFill>
              </a:rPr>
              <a:t>the</a:t>
            </a:r>
            <a:r>
              <a:rPr lang="es-ES" sz="2400" dirty="0">
                <a:solidFill>
                  <a:schemeClr val="accent2"/>
                </a:solidFill>
              </a:rPr>
              <a:t> quibla </a:t>
            </a:r>
            <a:r>
              <a:rPr lang="es-ES" sz="2400" dirty="0" err="1">
                <a:solidFill>
                  <a:schemeClr val="accent2"/>
                </a:solidFill>
              </a:rPr>
              <a:t>where</a:t>
            </a:r>
            <a:r>
              <a:rPr lang="es-ES" sz="2400" dirty="0">
                <a:solidFill>
                  <a:schemeClr val="accent2"/>
                </a:solidFill>
              </a:rPr>
              <a:t> </a:t>
            </a:r>
            <a:r>
              <a:rPr lang="es-ES" sz="2400" dirty="0" err="1">
                <a:solidFill>
                  <a:schemeClr val="accent2"/>
                </a:solidFill>
              </a:rPr>
              <a:t>the</a:t>
            </a:r>
            <a:r>
              <a:rPr lang="es-ES" sz="2400" dirty="0">
                <a:solidFill>
                  <a:schemeClr val="accent2"/>
                </a:solidFill>
              </a:rPr>
              <a:t> </a:t>
            </a:r>
            <a:r>
              <a:rPr lang="es-ES" sz="2400" dirty="0" err="1">
                <a:solidFill>
                  <a:schemeClr val="accent2"/>
                </a:solidFill>
              </a:rPr>
              <a:t>Koran</a:t>
            </a:r>
            <a:r>
              <a:rPr lang="es-ES" sz="2400" dirty="0">
                <a:solidFill>
                  <a:schemeClr val="accent2"/>
                </a:solidFill>
              </a:rPr>
              <a:t> </a:t>
            </a:r>
            <a:r>
              <a:rPr lang="es-ES" sz="2400" dirty="0" err="1">
                <a:solidFill>
                  <a:schemeClr val="accent2"/>
                </a:solidFill>
              </a:rPr>
              <a:t>is</a:t>
            </a:r>
            <a:r>
              <a:rPr lang="es-ES" sz="2400" dirty="0">
                <a:solidFill>
                  <a:schemeClr val="accent2"/>
                </a:solidFill>
              </a:rPr>
              <a:t> </a:t>
            </a:r>
            <a:r>
              <a:rPr lang="es-ES" sz="2400" dirty="0" err="1">
                <a:solidFill>
                  <a:schemeClr val="accent2"/>
                </a:solidFill>
              </a:rPr>
              <a:t>kept</a:t>
            </a:r>
            <a:r>
              <a:rPr lang="es-ES" sz="24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194" name="Picture 2" descr="http://foundtheworld.com/wp-content/uploads/2014/04/Mosque-of-Cordoba-Mihrab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36" y="1832726"/>
            <a:ext cx="7765366" cy="52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Parts</a:t>
            </a:r>
            <a:r>
              <a:rPr lang="es-ES" dirty="0">
                <a:solidFill>
                  <a:schemeClr val="accent2"/>
                </a:solidFill>
              </a:rPr>
              <a:t> of a mosque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3999" y="1375144"/>
            <a:ext cx="9074521" cy="4899240"/>
          </a:xfrm>
        </p:spPr>
        <p:txBody>
          <a:bodyPr/>
          <a:lstStyle/>
          <a:p>
            <a:pPr lvl="0" algn="ctr"/>
            <a:r>
              <a:rPr lang="es-ES" sz="2000" dirty="0" err="1" smtClean="0">
                <a:solidFill>
                  <a:schemeClr val="accent2"/>
                </a:solidFill>
              </a:rPr>
              <a:t>The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>
                <a:solidFill>
                  <a:schemeClr val="accent2"/>
                </a:solidFill>
              </a:rPr>
              <a:t>mimbar </a:t>
            </a:r>
            <a:r>
              <a:rPr lang="es-ES" sz="2000" dirty="0" err="1">
                <a:solidFill>
                  <a:schemeClr val="accent2"/>
                </a:solidFill>
              </a:rPr>
              <a:t>or</a:t>
            </a: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err="1">
                <a:solidFill>
                  <a:schemeClr val="accent2"/>
                </a:solidFill>
              </a:rPr>
              <a:t>pulpit</a:t>
            </a:r>
            <a:r>
              <a:rPr lang="es-ES" sz="2000" dirty="0">
                <a:solidFill>
                  <a:schemeClr val="accent2"/>
                </a:solidFill>
              </a:rPr>
              <a:t>. </a:t>
            </a:r>
            <a:r>
              <a:rPr lang="es-ES" sz="2000" dirty="0" err="1">
                <a:solidFill>
                  <a:schemeClr val="accent2"/>
                </a:solidFill>
              </a:rPr>
              <a:t>The</a:t>
            </a:r>
            <a:r>
              <a:rPr lang="es-ES" sz="2000" dirty="0">
                <a:solidFill>
                  <a:schemeClr val="accent2"/>
                </a:solidFill>
              </a:rPr>
              <a:t> imam (</a:t>
            </a:r>
            <a:r>
              <a:rPr lang="es-ES" sz="2000" dirty="0" err="1">
                <a:solidFill>
                  <a:schemeClr val="accent2"/>
                </a:solidFill>
              </a:rPr>
              <a:t>the</a:t>
            </a: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err="1">
                <a:solidFill>
                  <a:schemeClr val="accent2"/>
                </a:solidFill>
              </a:rPr>
              <a:t>muslim</a:t>
            </a: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err="1">
                <a:solidFill>
                  <a:schemeClr val="accent2"/>
                </a:solidFill>
              </a:rPr>
              <a:t>priest</a:t>
            </a:r>
            <a:r>
              <a:rPr lang="es-ES" sz="2000" dirty="0">
                <a:solidFill>
                  <a:schemeClr val="accent2"/>
                </a:solidFill>
              </a:rPr>
              <a:t>) leads </a:t>
            </a:r>
            <a:r>
              <a:rPr lang="es-ES" sz="2000" dirty="0" err="1">
                <a:solidFill>
                  <a:schemeClr val="accent2"/>
                </a:solidFill>
              </a:rPr>
              <a:t>prayers</a:t>
            </a: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err="1">
                <a:solidFill>
                  <a:schemeClr val="accent2"/>
                </a:solidFill>
              </a:rPr>
              <a:t>from</a:t>
            </a: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err="1">
                <a:solidFill>
                  <a:schemeClr val="accent2"/>
                </a:solidFill>
              </a:rPr>
              <a:t>here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</a:p>
          <a:p>
            <a:pPr lvl="0"/>
            <a:endParaRPr lang="es-ES" sz="2400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http://islamic-arts.org/wp-content/uploads/2012/01/mihrab-minbar-cc-esku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44" y="1983911"/>
            <a:ext cx="6630046" cy="49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schemeClr val="accent2"/>
                </a:solidFill>
              </a:rPr>
              <a:t>Dome of </a:t>
            </a:r>
            <a:r>
              <a:rPr lang="es-ES" dirty="0" err="1">
                <a:solidFill>
                  <a:schemeClr val="accent2"/>
                </a:solidFill>
              </a:rPr>
              <a:t>the</a:t>
            </a:r>
            <a:r>
              <a:rPr lang="es-ES" dirty="0">
                <a:solidFill>
                  <a:schemeClr val="accent2"/>
                </a:solidFill>
              </a:rPr>
              <a:t> Rock, </a:t>
            </a:r>
            <a:r>
              <a:rPr lang="es-ES" dirty="0" err="1">
                <a:solidFill>
                  <a:schemeClr val="accent2"/>
                </a:solidFill>
              </a:rPr>
              <a:t>Jerusalem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7410" name="Picture 2" descr="http://blog.world-mysteries.com/wp-content/uploads/2012/05/dome-of-the-rock-jerusalem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8" y="1484410"/>
            <a:ext cx="8587925" cy="54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>
                <a:solidFill>
                  <a:schemeClr val="accent2"/>
                </a:solidFill>
              </a:rPr>
              <a:t>Mosque of Cairo, </a:t>
            </a:r>
            <a:r>
              <a:rPr lang="es-ES" dirty="0" err="1">
                <a:solidFill>
                  <a:schemeClr val="accent2"/>
                </a:solidFill>
              </a:rPr>
              <a:t>Egypt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8434" name="Picture 2" descr="http://www.willgoto.com/images/Size3/Egypt_Cairo_Mosque_of_Muhammad_Ali_7ca1915ff6934409954319219a283c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19" y="139270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Cordoba</a:t>
            </a:r>
            <a:r>
              <a:rPr lang="es-ES" dirty="0">
                <a:solidFill>
                  <a:schemeClr val="accent2"/>
                </a:solidFill>
              </a:rPr>
              <a:t> mosque, </a:t>
            </a:r>
            <a:r>
              <a:rPr lang="es-ES" dirty="0" err="1">
                <a:solidFill>
                  <a:schemeClr val="accent2"/>
                </a:solidFill>
              </a:rPr>
              <a:t>Spain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9458" name="Picture 2" descr="http://www.hickerphoto.com/images/1024/mezquita-dusk-52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5" y="1308295"/>
            <a:ext cx="8951023" cy="59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>
                <a:solidFill>
                  <a:schemeClr val="accent2"/>
                </a:solidFill>
              </a:rPr>
              <a:t>Blue mosque, </a:t>
            </a:r>
            <a:r>
              <a:rPr lang="es-ES" dirty="0" err="1" smtClean="0">
                <a:solidFill>
                  <a:schemeClr val="accent2"/>
                </a:solidFill>
              </a:rPr>
              <a:t>Istanbul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20482" name="Picture 2" descr="http://www.hotelbuyukkeban.com/wp-content/uploads/Blue-Mosque-Istanbul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94" y="1325582"/>
            <a:ext cx="7076049" cy="60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schemeClr val="accent2"/>
                </a:solidFill>
              </a:rPr>
              <a:t>A </a:t>
            </a:r>
            <a:r>
              <a:rPr lang="es-ES" dirty="0" err="1">
                <a:solidFill>
                  <a:schemeClr val="accent2"/>
                </a:solidFill>
              </a:rPr>
              <a:t>summary</a:t>
            </a:r>
            <a:r>
              <a:rPr lang="es-ES" dirty="0">
                <a:solidFill>
                  <a:schemeClr val="accent2"/>
                </a:solidFill>
              </a:rPr>
              <a:t> of </a:t>
            </a:r>
            <a:r>
              <a:rPr lang="es-ES" dirty="0" err="1">
                <a:solidFill>
                  <a:schemeClr val="accent2"/>
                </a:solidFill>
              </a:rPr>
              <a:t>the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parts</a:t>
            </a:r>
            <a:r>
              <a:rPr lang="es-ES" dirty="0">
                <a:solidFill>
                  <a:schemeClr val="accent2"/>
                </a:solidFill>
              </a:rPr>
              <a:t> of a mosque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8360" y="1353240"/>
            <a:ext cx="9071640" cy="60267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s-ES" sz="4400" b="1" dirty="0">
                <a:solidFill>
                  <a:schemeClr val="accent2"/>
                </a:solidFill>
                <a:latin typeface="BatangChe" pitchFamily="49"/>
              </a:rPr>
              <a:t>Mimbar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 sz="4400" b="1" dirty="0" err="1">
                <a:solidFill>
                  <a:schemeClr val="accent2"/>
                </a:solidFill>
                <a:latin typeface="BatangChe" pitchFamily="49"/>
              </a:rPr>
              <a:t>Minaret</a:t>
            </a:r>
            <a:endParaRPr lang="es-ES" sz="4400" b="1" dirty="0">
              <a:solidFill>
                <a:schemeClr val="accent2"/>
              </a:solidFill>
              <a:latin typeface="BatangChe" pitchFamily="49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s-ES" sz="4400" b="1" dirty="0" err="1">
                <a:solidFill>
                  <a:schemeClr val="accent2"/>
                </a:solidFill>
                <a:latin typeface="BatangChe" pitchFamily="49"/>
              </a:rPr>
              <a:t>Courtyard</a:t>
            </a:r>
            <a:r>
              <a:rPr lang="es-ES" sz="4400" b="1" dirty="0">
                <a:solidFill>
                  <a:schemeClr val="accent2"/>
                </a:solidFill>
                <a:latin typeface="BatangChe" pitchFamily="49"/>
              </a:rPr>
              <a:t> (</a:t>
            </a:r>
            <a:r>
              <a:rPr lang="es-ES" sz="4400" b="1" dirty="0" err="1">
                <a:solidFill>
                  <a:schemeClr val="accent2"/>
                </a:solidFill>
                <a:latin typeface="BatangChe" pitchFamily="49"/>
              </a:rPr>
              <a:t>with</a:t>
            </a:r>
            <a:r>
              <a:rPr lang="es-ES" sz="4400" b="1" dirty="0">
                <a:solidFill>
                  <a:schemeClr val="accent2"/>
                </a:solidFill>
                <a:latin typeface="BatangChe" pitchFamily="49"/>
              </a:rPr>
              <a:t> </a:t>
            </a:r>
            <a:r>
              <a:rPr lang="es-ES" sz="4400" b="1" dirty="0" err="1">
                <a:solidFill>
                  <a:schemeClr val="accent2"/>
                </a:solidFill>
                <a:latin typeface="BatangChe" pitchFamily="49"/>
              </a:rPr>
              <a:t>an</a:t>
            </a:r>
            <a:r>
              <a:rPr lang="es-ES" sz="4400" b="1" dirty="0">
                <a:solidFill>
                  <a:schemeClr val="accent2"/>
                </a:solidFill>
                <a:latin typeface="BatangChe" pitchFamily="49"/>
              </a:rPr>
              <a:t> </a:t>
            </a:r>
            <a:r>
              <a:rPr lang="es-ES" sz="4400" b="1" dirty="0" err="1">
                <a:solidFill>
                  <a:schemeClr val="accent2"/>
                </a:solidFill>
                <a:latin typeface="BatangChe" pitchFamily="49"/>
              </a:rPr>
              <a:t>ablution</a:t>
            </a:r>
            <a:r>
              <a:rPr lang="es-ES" sz="4400" b="1" dirty="0">
                <a:solidFill>
                  <a:schemeClr val="accent2"/>
                </a:solidFill>
                <a:latin typeface="BatangChe" pitchFamily="49"/>
              </a:rPr>
              <a:t> </a:t>
            </a:r>
            <a:r>
              <a:rPr lang="es-ES" sz="4400" b="1" dirty="0" err="1">
                <a:solidFill>
                  <a:schemeClr val="accent2"/>
                </a:solidFill>
                <a:latin typeface="BatangChe" pitchFamily="49"/>
              </a:rPr>
              <a:t>fountain</a:t>
            </a:r>
            <a:r>
              <a:rPr lang="es-ES" sz="4400" b="1" dirty="0">
                <a:solidFill>
                  <a:schemeClr val="accent2"/>
                </a:solidFill>
                <a:latin typeface="BatangChe" pitchFamily="49"/>
              </a:rPr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 sz="4400" b="1" dirty="0" err="1">
                <a:solidFill>
                  <a:schemeClr val="accent2"/>
                </a:solidFill>
                <a:latin typeface="BatangChe" pitchFamily="49"/>
              </a:rPr>
              <a:t>Prayer</a:t>
            </a:r>
            <a:r>
              <a:rPr lang="es-ES" sz="4400" b="1" dirty="0">
                <a:solidFill>
                  <a:schemeClr val="accent2"/>
                </a:solidFill>
                <a:latin typeface="BatangChe" pitchFamily="49"/>
              </a:rPr>
              <a:t> hall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 sz="4400" b="1" dirty="0">
                <a:solidFill>
                  <a:schemeClr val="accent2"/>
                </a:solidFill>
                <a:latin typeface="BatangChe" pitchFamily="49"/>
              </a:rPr>
              <a:t>Quibla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 sz="4400" b="1" dirty="0">
                <a:solidFill>
                  <a:schemeClr val="accent2"/>
                </a:solidFill>
                <a:latin typeface="BatangChe" pitchFamily="49"/>
              </a:rPr>
              <a:t>Mihrab</a:t>
            </a:r>
          </a:p>
          <a:p>
            <a:pPr lvl="0">
              <a:buSzPct val="45000"/>
              <a:buFont typeface="StarSymbol"/>
              <a:buChar char="●"/>
            </a:pPr>
            <a:endParaRPr lang="es-E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0000" y="2889719"/>
            <a:ext cx="9071640" cy="125028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The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interiors</a:t>
            </a:r>
            <a:r>
              <a:rPr lang="es-ES" dirty="0">
                <a:solidFill>
                  <a:schemeClr val="accent2"/>
                </a:solidFill>
              </a:rPr>
              <a:t> of </a:t>
            </a:r>
            <a:r>
              <a:rPr lang="es-ES" dirty="0" err="1">
                <a:solidFill>
                  <a:schemeClr val="accent2"/>
                </a:solidFill>
              </a:rPr>
              <a:t>islamic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buildings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were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richly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decorated</a:t>
            </a:r>
            <a:endParaRPr lang="es-E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83281" y="567240"/>
            <a:ext cx="4716000" cy="3583440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56720" y="932580"/>
            <a:ext cx="4426560" cy="470209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s-ES" dirty="0" err="1" smtClean="0">
                <a:solidFill>
                  <a:srgbClr val="C00000"/>
                </a:solidFill>
              </a:rPr>
              <a:t>arabic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calligraphy</a:t>
            </a:r>
            <a:endParaRPr lang="es-ES" dirty="0" smtClean="0">
              <a:solidFill>
                <a:srgbClr val="C00000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s-ES" dirty="0" smtClean="0">
                <a:solidFill>
                  <a:schemeClr val="accent2"/>
                </a:solidFill>
              </a:rPr>
              <a:t>verses </a:t>
            </a:r>
            <a:r>
              <a:rPr lang="es-ES" dirty="0" err="1">
                <a:solidFill>
                  <a:schemeClr val="accent2"/>
                </a:solidFill>
              </a:rPr>
              <a:t>from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the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Koran</a:t>
            </a:r>
            <a:r>
              <a:rPr lang="es-ES" dirty="0" smtClean="0">
                <a:solidFill>
                  <a:schemeClr val="accent2"/>
                </a:solidFill>
              </a:rPr>
              <a:t>.</a:t>
            </a:r>
          </a:p>
          <a:p>
            <a:pPr>
              <a:buSzPct val="45000"/>
              <a:buFont typeface="StarSymbol"/>
              <a:buChar char="●"/>
            </a:pPr>
            <a:r>
              <a:rPr lang="es-ES" dirty="0" smtClean="0">
                <a:solidFill>
                  <a:schemeClr val="accent2"/>
                </a:solidFill>
              </a:rPr>
              <a:t>vegetal </a:t>
            </a:r>
            <a:r>
              <a:rPr lang="es-ES" dirty="0" err="1" smtClean="0">
                <a:solidFill>
                  <a:schemeClr val="accent2"/>
                </a:solidFill>
              </a:rPr>
              <a:t>designs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called</a:t>
            </a:r>
            <a:r>
              <a:rPr lang="es-ES" dirty="0" smtClean="0">
                <a:solidFill>
                  <a:schemeClr val="accent2"/>
                </a:solidFill>
              </a:rPr>
              <a:t> ataurique.</a:t>
            </a:r>
          </a:p>
          <a:p>
            <a:pPr>
              <a:buSzPct val="45000"/>
              <a:buFont typeface="StarSymbol"/>
              <a:buChar char="●"/>
            </a:pPr>
            <a:r>
              <a:rPr lang="es-ES" dirty="0" smtClean="0">
                <a:solidFill>
                  <a:schemeClr val="accent2"/>
                </a:solidFill>
              </a:rPr>
              <a:t>And </a:t>
            </a:r>
            <a:r>
              <a:rPr lang="es-ES" dirty="0" err="1" smtClean="0">
                <a:solidFill>
                  <a:schemeClr val="accent2"/>
                </a:solidFill>
              </a:rPr>
              <a:t>geometric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designs</a:t>
            </a:r>
            <a:endParaRPr lang="es-ES" dirty="0" smtClean="0">
              <a:solidFill>
                <a:schemeClr val="accent2"/>
              </a:solidFill>
            </a:endParaRPr>
          </a:p>
          <a:p>
            <a:pPr>
              <a:buSzPct val="45000"/>
              <a:buFont typeface="StarSymbol"/>
              <a:buChar char="●"/>
            </a:pPr>
            <a:r>
              <a:rPr lang="en-US" dirty="0">
                <a:solidFill>
                  <a:srgbClr val="C00000"/>
                </a:solidFill>
              </a:rPr>
              <a:t>arabesque </a:t>
            </a:r>
            <a:endParaRPr lang="es-ES" dirty="0" smtClean="0">
              <a:solidFill>
                <a:srgbClr val="C00000"/>
              </a:solidFill>
            </a:endParaRPr>
          </a:p>
          <a:p>
            <a:pPr>
              <a:buSzPct val="45000"/>
              <a:buFont typeface="StarSymbol"/>
              <a:buChar char="●"/>
            </a:pPr>
            <a:r>
              <a:rPr lang="es-ES" dirty="0" smtClean="0">
                <a:solidFill>
                  <a:schemeClr val="accent2"/>
                </a:solidFill>
              </a:rPr>
              <a:t>Simple </a:t>
            </a:r>
            <a:r>
              <a:rPr lang="es-ES" dirty="0" err="1" smtClean="0">
                <a:solidFill>
                  <a:schemeClr val="accent2"/>
                </a:solidFill>
              </a:rPr>
              <a:t>materials</a:t>
            </a:r>
            <a:endParaRPr lang="es-ES" dirty="0" smtClean="0">
              <a:solidFill>
                <a:schemeClr val="accent2"/>
              </a:solidFill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es-ES" dirty="0" err="1" smtClean="0">
                <a:solidFill>
                  <a:schemeClr val="accent2"/>
                </a:solidFill>
              </a:rPr>
              <a:t>Brick</a:t>
            </a:r>
            <a:r>
              <a:rPr lang="es-ES" dirty="0" smtClean="0">
                <a:solidFill>
                  <a:schemeClr val="accent2"/>
                </a:solidFill>
              </a:rPr>
              <a:t>, </a:t>
            </a:r>
            <a:r>
              <a:rPr lang="es-ES" dirty="0" err="1" smtClean="0">
                <a:solidFill>
                  <a:schemeClr val="accent2"/>
                </a:solidFill>
              </a:rPr>
              <a:t>plaster</a:t>
            </a:r>
            <a:r>
              <a:rPr lang="es-ES" dirty="0" smtClean="0">
                <a:solidFill>
                  <a:schemeClr val="accent2"/>
                </a:solidFill>
              </a:rPr>
              <a:t>, </a:t>
            </a:r>
            <a:r>
              <a:rPr lang="es-ES" dirty="0" err="1" smtClean="0">
                <a:solidFill>
                  <a:schemeClr val="accent2"/>
                </a:solidFill>
              </a:rPr>
              <a:t>etc</a:t>
            </a:r>
            <a:endParaRPr lang="es-ES" dirty="0" smtClean="0">
              <a:solidFill>
                <a:schemeClr val="accent2"/>
              </a:solidFill>
            </a:endParaRPr>
          </a:p>
          <a:p>
            <a:pPr>
              <a:buSzPct val="45000"/>
              <a:buFont typeface="StarSymbol"/>
              <a:buChar char="●"/>
            </a:pPr>
            <a:r>
              <a:rPr lang="es-ES" dirty="0" smtClean="0">
                <a:solidFill>
                  <a:schemeClr val="accent2"/>
                </a:solidFill>
              </a:rPr>
              <a:t>Noble </a:t>
            </a:r>
            <a:r>
              <a:rPr lang="es-ES" dirty="0" err="1" smtClean="0">
                <a:solidFill>
                  <a:schemeClr val="accent2"/>
                </a:solidFill>
              </a:rPr>
              <a:t>Materials</a:t>
            </a:r>
            <a:endParaRPr lang="es-ES" dirty="0" smtClean="0">
              <a:solidFill>
                <a:schemeClr val="accent2"/>
              </a:solidFill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es-ES" dirty="0" smtClean="0">
                <a:solidFill>
                  <a:schemeClr val="accent2"/>
                </a:solidFill>
              </a:rPr>
              <a:t>Tiles and </a:t>
            </a:r>
            <a:r>
              <a:rPr lang="es-ES" dirty="0" err="1" smtClean="0">
                <a:solidFill>
                  <a:schemeClr val="accent2"/>
                </a:solidFill>
              </a:rPr>
              <a:t>hard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wood</a:t>
            </a:r>
            <a:endParaRPr lang="es-ES" dirty="0" smtClean="0">
              <a:solidFill>
                <a:schemeClr val="accent2"/>
              </a:solidFill>
            </a:endParaRPr>
          </a:p>
          <a:p>
            <a:pPr lvl="1">
              <a:buSzPct val="45000"/>
              <a:buFont typeface="StarSymbol"/>
              <a:buChar char="●"/>
            </a:pPr>
            <a:endParaRPr lang="es-ES" dirty="0" smtClean="0">
              <a:solidFill>
                <a:schemeClr val="accent2"/>
              </a:solidFill>
            </a:endParaRPr>
          </a:p>
          <a:p>
            <a:pPr>
              <a:buSzPct val="45000"/>
              <a:buFont typeface="StarSymbol"/>
              <a:buChar char="●"/>
            </a:pPr>
            <a:endParaRPr lang="es-ES" dirty="0" smtClean="0">
              <a:solidFill>
                <a:schemeClr val="accent2"/>
              </a:solidFill>
            </a:endParaRPr>
          </a:p>
          <a:p>
            <a:pPr>
              <a:buSzPct val="45000"/>
              <a:buFont typeface="StarSymbol"/>
              <a:buChar char="●"/>
            </a:pPr>
            <a:endParaRPr lang="es-ES" dirty="0" smtClean="0">
              <a:solidFill>
                <a:schemeClr val="accent2"/>
              </a:solidFill>
            </a:endParaRPr>
          </a:p>
          <a:p>
            <a:pPr>
              <a:buSzPct val="45000"/>
              <a:buFont typeface="StarSymbol"/>
              <a:buChar char="●"/>
            </a:pPr>
            <a:endParaRPr lang="es-ES" dirty="0" smtClean="0">
              <a:solidFill>
                <a:schemeClr val="accent2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6390" name="Picture 6" descr="http://images.patterninislamicart.com/image.php?image=/ia/ira_0313.jpg&amp;width=650&amp;height=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81" y="3785339"/>
            <a:ext cx="4716000" cy="30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schemeClr val="accent2"/>
                </a:solidFill>
              </a:rPr>
              <a:t>General </a:t>
            </a:r>
            <a:r>
              <a:rPr lang="es-ES" dirty="0" err="1">
                <a:solidFill>
                  <a:schemeClr val="accent2"/>
                </a:solidFill>
              </a:rPr>
              <a:t>characteristics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899240"/>
          </a:xfrm>
          <a:noFill/>
        </p:spPr>
        <p:txBody>
          <a:bodyPr/>
          <a:lstStyle/>
          <a:p>
            <a:pPr lvl="0"/>
            <a:r>
              <a:rPr lang="es-ES" dirty="0">
                <a:solidFill>
                  <a:schemeClr val="accent2"/>
                </a:solidFill>
              </a:rPr>
              <a:t>- </a:t>
            </a:r>
            <a:r>
              <a:rPr lang="es-ES" dirty="0" err="1">
                <a:solidFill>
                  <a:schemeClr val="accent2"/>
                </a:solidFill>
              </a:rPr>
              <a:t>Islamic</a:t>
            </a:r>
            <a:r>
              <a:rPr lang="es-ES" dirty="0">
                <a:solidFill>
                  <a:schemeClr val="accent2"/>
                </a:solidFill>
              </a:rPr>
              <a:t> art </a:t>
            </a:r>
            <a:r>
              <a:rPr lang="es-ES" dirty="0" err="1">
                <a:solidFill>
                  <a:schemeClr val="accent2"/>
                </a:solidFill>
              </a:rPr>
              <a:t>is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especially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famous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for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its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architecture</a:t>
            </a:r>
            <a:r>
              <a:rPr lang="es-ES" dirty="0">
                <a:solidFill>
                  <a:schemeClr val="accent2"/>
                </a:solidFill>
              </a:rPr>
              <a:t>.</a:t>
            </a:r>
          </a:p>
          <a:p>
            <a:pPr lvl="0"/>
            <a:r>
              <a:rPr lang="es-ES" dirty="0">
                <a:solidFill>
                  <a:schemeClr val="accent2"/>
                </a:solidFill>
              </a:rPr>
              <a:t>- </a:t>
            </a:r>
            <a:r>
              <a:rPr lang="es-ES" dirty="0" err="1">
                <a:solidFill>
                  <a:schemeClr val="accent2"/>
                </a:solidFill>
              </a:rPr>
              <a:t>There</a:t>
            </a:r>
            <a:r>
              <a:rPr lang="es-ES" dirty="0">
                <a:solidFill>
                  <a:schemeClr val="accent2"/>
                </a:solidFill>
              </a:rPr>
              <a:t> are </a:t>
            </a:r>
            <a:r>
              <a:rPr lang="es-ES" dirty="0" err="1">
                <a:solidFill>
                  <a:schemeClr val="accent2"/>
                </a:solidFill>
              </a:rPr>
              <a:t>very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few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paintings</a:t>
            </a:r>
            <a:r>
              <a:rPr lang="es-ES" dirty="0">
                <a:solidFill>
                  <a:schemeClr val="accent2"/>
                </a:solidFill>
              </a:rPr>
              <a:t> and </a:t>
            </a:r>
            <a:r>
              <a:rPr lang="es-ES" dirty="0" err="1">
                <a:solidFill>
                  <a:schemeClr val="accent2"/>
                </a:solidFill>
              </a:rPr>
              <a:t>sculptures</a:t>
            </a:r>
            <a:r>
              <a:rPr lang="es-ES" dirty="0">
                <a:solidFill>
                  <a:schemeClr val="accent2"/>
                </a:solidFill>
              </a:rPr>
              <a:t>, </a:t>
            </a:r>
            <a:r>
              <a:rPr lang="es-ES" dirty="0" err="1">
                <a:solidFill>
                  <a:schemeClr val="accent2"/>
                </a:solidFill>
              </a:rPr>
              <a:t>because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the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Koran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did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not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allow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the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representation</a:t>
            </a:r>
            <a:r>
              <a:rPr lang="es-ES" dirty="0">
                <a:solidFill>
                  <a:srgbClr val="C00000"/>
                </a:solidFill>
              </a:rPr>
              <a:t> of Muhammad, </a:t>
            </a:r>
            <a:r>
              <a:rPr lang="es-ES" dirty="0" err="1">
                <a:solidFill>
                  <a:srgbClr val="C00000"/>
                </a:solidFill>
              </a:rPr>
              <a:t>Allah</a:t>
            </a:r>
            <a:r>
              <a:rPr lang="es-ES" dirty="0">
                <a:solidFill>
                  <a:srgbClr val="C00000"/>
                </a:solidFill>
              </a:rPr>
              <a:t>, </a:t>
            </a:r>
            <a:r>
              <a:rPr lang="es-ES" dirty="0" err="1">
                <a:solidFill>
                  <a:srgbClr val="C00000"/>
                </a:solidFill>
              </a:rPr>
              <a:t>people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or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animals</a:t>
            </a:r>
            <a:r>
              <a:rPr lang="es-ES" dirty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es-ES" dirty="0">
                <a:solidFill>
                  <a:schemeClr val="accent2"/>
                </a:solidFill>
              </a:rPr>
              <a:t>- </a:t>
            </a:r>
            <a:r>
              <a:rPr lang="es-ES" dirty="0" err="1">
                <a:solidFill>
                  <a:schemeClr val="accent2"/>
                </a:solidFill>
              </a:rPr>
              <a:t>However</a:t>
            </a:r>
            <a:r>
              <a:rPr lang="es-ES" dirty="0">
                <a:solidFill>
                  <a:schemeClr val="accent2"/>
                </a:solidFill>
              </a:rPr>
              <a:t>, </a:t>
            </a:r>
            <a:r>
              <a:rPr lang="es-ES" dirty="0" err="1">
                <a:solidFill>
                  <a:schemeClr val="accent2"/>
                </a:solidFill>
              </a:rPr>
              <a:t>islamic</a:t>
            </a:r>
            <a:r>
              <a:rPr lang="es-ES" dirty="0">
                <a:solidFill>
                  <a:schemeClr val="accent2"/>
                </a:solidFill>
              </a:rPr>
              <a:t> art </a:t>
            </a:r>
            <a:r>
              <a:rPr lang="es-ES" dirty="0" err="1">
                <a:solidFill>
                  <a:schemeClr val="accent2"/>
                </a:solidFill>
              </a:rPr>
              <a:t>is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very</a:t>
            </a:r>
            <a:r>
              <a:rPr lang="es-ES" dirty="0">
                <a:solidFill>
                  <a:schemeClr val="accent2"/>
                </a:solidFill>
              </a:rPr>
              <a:t> fine.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s-ES" dirty="0" err="1" smtClean="0">
                <a:solidFill>
                  <a:schemeClr val="accent2"/>
                </a:solidFill>
              </a:rPr>
              <a:t>glazed</a:t>
            </a:r>
            <a:r>
              <a:rPr lang="es-ES" dirty="0" smtClean="0">
                <a:solidFill>
                  <a:schemeClr val="accent2"/>
                </a:solidFill>
              </a:rPr>
              <a:t> tiles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600"/>
          </a:xfrm>
        </p:spPr>
        <p:txBody>
          <a:bodyPr>
            <a:spAutoFit/>
          </a:bodyPr>
          <a:lstStyle/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</p:txBody>
      </p:sp>
      <p:pic>
        <p:nvPicPr>
          <p:cNvPr id="10242" name="Picture 2" descr="http://www.sometravelnotes.com/wp-content/uploads/2013/03/interiorofBlueMosqueIstanbulTurkeyma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05" y="1540491"/>
            <a:ext cx="60102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raveladventures.org/countries/turkey/images/sultan-ahmet-mosque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67" y="4988576"/>
            <a:ext cx="3610937" cy="24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1.gstatic.com/images?q=tbn:ANd9GcTDycNwjcucnifQNLoy6H-9DckqgMpH-0EQJjgEanjQGY1tWUw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07" y="4949358"/>
            <a:ext cx="3643172" cy="24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4338" y="1608395"/>
            <a:ext cx="9071640" cy="4247317"/>
          </a:xfrm>
        </p:spPr>
        <p:txBody>
          <a:bodyPr>
            <a:spAutoFit/>
          </a:bodyPr>
          <a:lstStyle/>
          <a:p>
            <a:pPr lvl="0"/>
            <a:r>
              <a:rPr lang="es-ES" sz="13800" dirty="0" smtClean="0">
                <a:solidFill>
                  <a:schemeClr val="accent2"/>
                </a:solidFill>
              </a:rPr>
              <a:t>MORE ARCHES</a:t>
            </a:r>
            <a:endParaRPr lang="es-ES" sz="13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r>
              <a:rPr lang="es-ES" dirty="0" err="1" smtClean="0">
                <a:solidFill>
                  <a:srgbClr val="C00000"/>
                </a:solidFill>
              </a:rPr>
              <a:t>Lobulated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arch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1836400"/>
          </a:xfrm>
        </p:spPr>
        <p:txBody>
          <a:bodyPr>
            <a:spAutoFit/>
          </a:bodyPr>
          <a:lstStyle/>
          <a:p>
            <a:pPr lvl="0"/>
            <a:endParaRPr lang="es-ES" dirty="0">
              <a:solidFill>
                <a:schemeClr val="accent2"/>
              </a:solidFill>
            </a:endParaRPr>
          </a:p>
          <a:p>
            <a:pPr lvl="0"/>
            <a:endParaRPr lang="es-ES" dirty="0">
              <a:solidFill>
                <a:schemeClr val="accent2"/>
              </a:solidFill>
            </a:endParaRPr>
          </a:p>
          <a:p>
            <a:pPr lvl="0"/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1266" name="Picture 2" descr="http://www.terragalleria.com/images/india/indi3857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86" y="1895036"/>
            <a:ext cx="7820348" cy="533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s-ES" dirty="0" err="1" smtClean="0">
                <a:solidFill>
                  <a:srgbClr val="C00000"/>
                </a:solidFill>
              </a:rPr>
              <a:t>Horseshoe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Arch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1164421"/>
          </a:xfrm>
        </p:spPr>
        <p:txBody>
          <a:bodyPr>
            <a:spAutoFit/>
          </a:bodyPr>
          <a:lstStyle/>
          <a:p>
            <a:pPr lvl="0"/>
            <a:endParaRPr lang="es-ES" dirty="0">
              <a:solidFill>
                <a:schemeClr val="accent2"/>
              </a:solidFill>
            </a:endParaRPr>
          </a:p>
          <a:p>
            <a:pPr lvl="0"/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2290" name="Picture 2" descr="http://europaenfotos.com/cordoba/arco_herradura_musul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94" y="1676549"/>
            <a:ext cx="80962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0000" y="1486066"/>
            <a:ext cx="9071640" cy="4247317"/>
          </a:xfrm>
        </p:spPr>
        <p:txBody>
          <a:bodyPr>
            <a:spAutoFit/>
          </a:bodyPr>
          <a:lstStyle/>
          <a:p>
            <a:pPr lvl="0"/>
            <a:r>
              <a:rPr lang="es-ES" sz="13800" dirty="0" smtClean="0">
                <a:solidFill>
                  <a:schemeClr val="accent2"/>
                </a:solidFill>
              </a:rPr>
              <a:t>MORE</a:t>
            </a:r>
            <a:br>
              <a:rPr lang="es-ES" sz="13800" dirty="0" smtClean="0">
                <a:solidFill>
                  <a:schemeClr val="accent2"/>
                </a:solidFill>
              </a:rPr>
            </a:br>
            <a:r>
              <a:rPr lang="es-ES" sz="13800" dirty="0" smtClean="0">
                <a:solidFill>
                  <a:schemeClr val="accent2"/>
                </a:solidFill>
              </a:rPr>
              <a:t>DOMES</a:t>
            </a:r>
            <a:endParaRPr lang="es-ES" sz="13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06522" y="53775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s-ES" dirty="0" smtClean="0">
                <a:solidFill>
                  <a:srgbClr val="C00000"/>
                </a:solidFill>
              </a:rPr>
              <a:t>Mocárabes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077243" y="1214864"/>
            <a:ext cx="3543480" cy="2549742"/>
          </a:xfrm>
        </p:spPr>
        <p:txBody>
          <a:bodyPr/>
          <a:lstStyle/>
          <a:p>
            <a:pPr lvl="0">
              <a:buSzPct val="45000"/>
            </a:pPr>
            <a:r>
              <a:rPr lang="es-ES" dirty="0" smtClean="0">
                <a:solidFill>
                  <a:schemeClr val="accent2"/>
                </a:solidFill>
              </a:rPr>
              <a:t>as </a:t>
            </a:r>
            <a:r>
              <a:rPr lang="es-ES" dirty="0" err="1">
                <a:solidFill>
                  <a:schemeClr val="accent2"/>
                </a:solidFill>
              </a:rPr>
              <a:t>if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they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were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forming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stalactites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4338" name="Picture 2" descr="http://media-cache-ak0.pinimg.com/736x/5a/c7/25/5ac7257f0a4a4dfcd848d80c8d0835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5" y="380003"/>
            <a:ext cx="5274554" cy="70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</a:rPr>
              <a:t>Caliphal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crossing</a:t>
            </a:r>
            <a:r>
              <a:rPr lang="es-ES" dirty="0" smtClean="0">
                <a:solidFill>
                  <a:srgbClr val="C00000"/>
                </a:solidFill>
              </a:rPr>
              <a:t> dome</a:t>
            </a:r>
            <a:br>
              <a:rPr lang="es-ES" dirty="0" smtClean="0">
                <a:solidFill>
                  <a:srgbClr val="C00000"/>
                </a:solidFill>
              </a:rPr>
            </a:b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899240"/>
          </a:xfrm>
        </p:spPr>
        <p:txBody>
          <a:bodyPr/>
          <a:lstStyle/>
          <a:p>
            <a:pPr lvl="0"/>
            <a:endParaRPr lang="es-ES" dirty="0">
              <a:solidFill>
                <a:schemeClr val="accent2"/>
              </a:solidFill>
            </a:endParaRPr>
          </a:p>
          <a:p>
            <a:pPr lvl="0"/>
            <a:endParaRPr lang="es-ES" dirty="0">
              <a:solidFill>
                <a:schemeClr val="accent2"/>
              </a:solidFill>
            </a:endParaRPr>
          </a:p>
          <a:p>
            <a:pPr lvl="0"/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5362" name="Picture 2" descr="http://islamic-arts.org/wp-content/uploads/2014/01/D0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79" y="932400"/>
            <a:ext cx="6510479" cy="65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s1.blogger.com/blogger/7634/3936/1600/Pendentive%20D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810382"/>
            <a:ext cx="4074453" cy="60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Representative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buildings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39640"/>
          </a:xfrm>
        </p:spPr>
        <p:txBody>
          <a:bodyPr/>
          <a:lstStyle/>
          <a:p>
            <a:pPr lvl="0"/>
            <a:endParaRPr lang="es-ES" sz="3600" dirty="0">
              <a:solidFill>
                <a:schemeClr val="accent2"/>
              </a:solidFill>
            </a:endParaRPr>
          </a:p>
          <a:p>
            <a:pPr lvl="0"/>
            <a:r>
              <a:rPr lang="es-ES" sz="3600" dirty="0" err="1">
                <a:solidFill>
                  <a:schemeClr val="accent2"/>
                </a:solidFill>
              </a:rPr>
              <a:t>The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most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important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buildings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were</a:t>
            </a:r>
            <a:r>
              <a:rPr lang="es-ES" sz="3600" dirty="0">
                <a:solidFill>
                  <a:schemeClr val="accent2"/>
                </a:solidFill>
              </a:rPr>
              <a:t>:</a:t>
            </a:r>
          </a:p>
          <a:p>
            <a:pPr lvl="0"/>
            <a:endParaRPr lang="es-ES" sz="3600" dirty="0">
              <a:solidFill>
                <a:schemeClr val="accent2"/>
              </a:solidFill>
            </a:endParaRP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</a:pPr>
            <a:r>
              <a:rPr lang="es-ES" sz="3600" dirty="0" err="1">
                <a:solidFill>
                  <a:schemeClr val="accent4"/>
                </a:solidFill>
                <a:latin typeface="Arial" pitchFamily="18"/>
                <a:ea typeface="SimSun" pitchFamily="2"/>
                <a:cs typeface="Tahoma" pitchFamily="2"/>
              </a:rPr>
              <a:t>Palaces</a:t>
            </a:r>
            <a:r>
              <a:rPr lang="es-ES" sz="3600" dirty="0">
                <a:solidFill>
                  <a:schemeClr val="accent4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(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for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the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caliphs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)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</a:pPr>
            <a:endParaRPr lang="es-ES" sz="3600" dirty="0">
              <a:solidFill>
                <a:schemeClr val="accent2"/>
              </a:solidFill>
              <a:latin typeface="Arial" pitchFamily="18"/>
              <a:ea typeface="SimSun" pitchFamily="2"/>
              <a:cs typeface="Tahoma" pitchFamily="2"/>
            </a:endParaRP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</a:pPr>
            <a:r>
              <a:rPr lang="es-ES" sz="3600" dirty="0">
                <a:solidFill>
                  <a:schemeClr val="accent4"/>
                </a:solidFill>
                <a:latin typeface="Arial" pitchFamily="18"/>
                <a:ea typeface="SimSun" pitchFamily="2"/>
                <a:cs typeface="Tahoma" pitchFamily="2"/>
              </a:rPr>
              <a:t>Mosques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(temples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for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praying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)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</a:pPr>
            <a:endParaRPr lang="es-ES" sz="3600" dirty="0">
              <a:solidFill>
                <a:schemeClr val="accent2"/>
              </a:solidFill>
              <a:latin typeface="Arial" pitchFamily="18"/>
              <a:ea typeface="SimSun" pitchFamily="2"/>
              <a:cs typeface="Tahoma" pitchFamily="2"/>
            </a:endParaRPr>
          </a:p>
          <a:p>
            <a:pPr lvl="2" hangingPunct="0">
              <a:spcBef>
                <a:spcPts val="0"/>
              </a:spcBef>
              <a:spcAft>
                <a:spcPts val="1417"/>
              </a:spcAft>
              <a:buNone/>
            </a:pPr>
            <a:endParaRPr lang="es-ES" sz="3200" dirty="0">
              <a:solidFill>
                <a:schemeClr val="accent2"/>
              </a:solidFill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Palaces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 rot="5400000">
            <a:off x="7867345" y="3029750"/>
            <a:ext cx="4426560" cy="1836400"/>
          </a:xfrm>
        </p:spPr>
        <p:txBody>
          <a:bodyPr>
            <a:spAutoFit/>
          </a:bodyPr>
          <a:lstStyle/>
          <a:p>
            <a:pPr lvl="0"/>
            <a:endParaRPr lang="es-ES" dirty="0">
              <a:solidFill>
                <a:schemeClr val="accent2"/>
              </a:solidFill>
            </a:endParaRPr>
          </a:p>
          <a:p>
            <a:pPr lvl="0"/>
            <a:endParaRPr lang="es-ES" dirty="0">
              <a:solidFill>
                <a:schemeClr val="accent2"/>
              </a:solidFill>
            </a:endParaRPr>
          </a:p>
          <a:p>
            <a:pPr lvl="0"/>
            <a:r>
              <a:rPr lang="es-ES" dirty="0" err="1" smtClean="0">
                <a:solidFill>
                  <a:schemeClr val="accent2"/>
                </a:solidFill>
              </a:rPr>
              <a:t>gardens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>
                <a:solidFill>
                  <a:schemeClr val="accent2"/>
                </a:solidFill>
              </a:rPr>
              <a:t>and </a:t>
            </a:r>
            <a:r>
              <a:rPr lang="es-ES" dirty="0" err="1">
                <a:solidFill>
                  <a:schemeClr val="accent2"/>
                </a:solidFill>
              </a:rPr>
              <a:t>fountains</a:t>
            </a:r>
            <a:r>
              <a:rPr lang="es-ES" dirty="0">
                <a:solidFill>
                  <a:schemeClr val="accent2"/>
                </a:solidFill>
              </a:rPr>
              <a:t>. </a:t>
            </a:r>
          </a:p>
        </p:txBody>
      </p:sp>
      <p:pic>
        <p:nvPicPr>
          <p:cNvPr id="2052" name="Picture 4" descr="http://4.bp.blogspot.com/-hghpzDR91bc/ThHaOwNadHI/AAAAAAAABtk/f-YwNKKKX9w/s1600/Alhambra+View+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71" y="1734670"/>
            <a:ext cx="7019778" cy="52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4926" y="6973179"/>
            <a:ext cx="49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 err="1" smtClean="0">
                <a:solidFill>
                  <a:schemeClr val="accent2"/>
                </a:solidFill>
              </a:rPr>
              <a:t>The</a:t>
            </a:r>
            <a:r>
              <a:rPr lang="es-ES" dirty="0" smtClean="0">
                <a:solidFill>
                  <a:schemeClr val="accent2"/>
                </a:solidFill>
              </a:rPr>
              <a:t> Patio de los Leones of </a:t>
            </a:r>
            <a:r>
              <a:rPr lang="es-ES" dirty="0" err="1" smtClean="0">
                <a:solidFill>
                  <a:schemeClr val="accent2"/>
                </a:solidFill>
              </a:rPr>
              <a:t>the</a:t>
            </a:r>
            <a:r>
              <a:rPr lang="es-ES" dirty="0" smtClean="0">
                <a:solidFill>
                  <a:schemeClr val="accent2"/>
                </a:solidFill>
              </a:rPr>
              <a:t> Alhambra (Granada)</a:t>
            </a:r>
            <a:endParaRPr lang="es-E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Palaces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899240"/>
          </a:xfrm>
        </p:spPr>
        <p:txBody>
          <a:bodyPr/>
          <a:lstStyle/>
          <a:p>
            <a:pPr lvl="0"/>
            <a:r>
              <a:rPr lang="es-ES" sz="3600" dirty="0" err="1">
                <a:solidFill>
                  <a:schemeClr val="accent2"/>
                </a:solidFill>
              </a:rPr>
              <a:t>Palaces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consisted</a:t>
            </a:r>
            <a:r>
              <a:rPr lang="es-ES" sz="3600" dirty="0">
                <a:solidFill>
                  <a:schemeClr val="accent2"/>
                </a:solidFill>
              </a:rPr>
              <a:t> of </a:t>
            </a:r>
            <a:r>
              <a:rPr lang="es-ES" sz="3600" dirty="0" err="1">
                <a:solidFill>
                  <a:schemeClr val="accent2"/>
                </a:solidFill>
              </a:rPr>
              <a:t>two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areas</a:t>
            </a:r>
            <a:r>
              <a:rPr lang="es-ES" sz="3600" dirty="0">
                <a:solidFill>
                  <a:schemeClr val="accent2"/>
                </a:solidFill>
              </a:rPr>
              <a:t>:</a:t>
            </a:r>
          </a:p>
          <a:p>
            <a:pPr lvl="0"/>
            <a:r>
              <a:rPr lang="es-ES" sz="3600" dirty="0">
                <a:solidFill>
                  <a:schemeClr val="accent2"/>
                </a:solidFill>
              </a:rPr>
              <a:t>   - </a:t>
            </a:r>
            <a:r>
              <a:rPr lang="es-ES" sz="3600" dirty="0" err="1">
                <a:solidFill>
                  <a:schemeClr val="accent2"/>
                </a:solidFill>
              </a:rPr>
              <a:t>Public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area</a:t>
            </a:r>
            <a:r>
              <a:rPr lang="es-ES" sz="3600" dirty="0">
                <a:solidFill>
                  <a:schemeClr val="accent2"/>
                </a:solidFill>
              </a:rPr>
              <a:t> (</a:t>
            </a:r>
            <a:r>
              <a:rPr lang="es-ES" sz="3600" dirty="0" err="1">
                <a:solidFill>
                  <a:schemeClr val="accent2"/>
                </a:solidFill>
              </a:rPr>
              <a:t>used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for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welcoming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the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ambassadors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who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went</a:t>
            </a:r>
            <a:r>
              <a:rPr lang="es-ES" sz="3600" dirty="0">
                <a:solidFill>
                  <a:schemeClr val="accent2"/>
                </a:solidFill>
              </a:rPr>
              <a:t> to </a:t>
            </a:r>
            <a:r>
              <a:rPr lang="es-ES" sz="3600" dirty="0" err="1">
                <a:solidFill>
                  <a:schemeClr val="accent2"/>
                </a:solidFill>
              </a:rPr>
              <a:t>visit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the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dirty="0" err="1">
                <a:solidFill>
                  <a:schemeClr val="accent2"/>
                </a:solidFill>
              </a:rPr>
              <a:t>caliph</a:t>
            </a:r>
            <a:r>
              <a:rPr lang="es-ES" sz="3600" dirty="0">
                <a:solidFill>
                  <a:schemeClr val="accent2"/>
                </a:solidFill>
              </a:rPr>
              <a:t>)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None/>
            </a:pPr>
            <a:endParaRPr lang="es-ES" sz="3600" dirty="0">
              <a:solidFill>
                <a:schemeClr val="accent2"/>
              </a:solidFill>
              <a:latin typeface="Arial" pitchFamily="18"/>
              <a:ea typeface="SimSun" pitchFamily="2"/>
              <a:cs typeface="Tahoma" pitchFamily="2"/>
            </a:endParaRPr>
          </a:p>
          <a:p>
            <a:pPr lvl="1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-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Private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area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(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the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residence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area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of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the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caliph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and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his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es-ES" sz="3600" dirty="0" err="1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family</a:t>
            </a:r>
            <a:r>
              <a:rPr lang="es-ES" sz="3600" dirty="0">
                <a:solidFill>
                  <a:schemeClr val="accent2"/>
                </a:solidFill>
                <a:latin typeface="Arial" pitchFamily="18"/>
                <a:ea typeface="SimSun" pitchFamily="2"/>
                <a:cs typeface="Tahoma" pitchFamily="2"/>
              </a:rPr>
              <a:t>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srgbClr val="C00000"/>
                </a:solidFill>
              </a:rPr>
              <a:t>Mosques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506" y="1329419"/>
            <a:ext cx="9576626" cy="492443"/>
          </a:xfrm>
        </p:spPr>
        <p:txBody>
          <a:bodyPr wrap="square">
            <a:spAutoFit/>
          </a:bodyPr>
          <a:lstStyle/>
          <a:p>
            <a:pPr lvl="0"/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Buildings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praying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public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especially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Fridays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wanderingearl.com/wp-content/uploads/2010/11/Damascus-Mos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8" y="2013672"/>
            <a:ext cx="8547321" cy="44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999" y="6434700"/>
            <a:ext cx="314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umayyad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mosque of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Damascus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Parts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of a mosque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39654" y="1375145"/>
            <a:ext cx="8635985" cy="582948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muezzin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called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prayer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minaret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static.panoramio.com/photos/large/23754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70" y="2082567"/>
            <a:ext cx="6829410" cy="51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Parts</a:t>
            </a:r>
            <a:r>
              <a:rPr lang="es-ES" dirty="0">
                <a:solidFill>
                  <a:schemeClr val="accent2"/>
                </a:solidFill>
              </a:rPr>
              <a:t> of a mosque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203852" y="1769040"/>
            <a:ext cx="3374668" cy="5475822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After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going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through</a:t>
            </a:r>
            <a:r>
              <a:rPr lang="es-ES" dirty="0">
                <a:solidFill>
                  <a:schemeClr val="accent2"/>
                </a:solidFill>
              </a:rPr>
              <a:t> a </a:t>
            </a:r>
            <a:r>
              <a:rPr lang="es-ES" dirty="0" err="1">
                <a:solidFill>
                  <a:schemeClr val="accent2"/>
                </a:solidFill>
              </a:rPr>
              <a:t>door</a:t>
            </a:r>
            <a:r>
              <a:rPr lang="es-ES" dirty="0">
                <a:solidFill>
                  <a:schemeClr val="accent2"/>
                </a:solidFill>
              </a:rPr>
              <a:t>, </a:t>
            </a:r>
            <a:r>
              <a:rPr lang="es-ES" dirty="0" err="1">
                <a:solidFill>
                  <a:schemeClr val="accent2"/>
                </a:solidFill>
              </a:rPr>
              <a:t>we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find</a:t>
            </a:r>
            <a:r>
              <a:rPr lang="es-ES" dirty="0">
                <a:solidFill>
                  <a:schemeClr val="accent2"/>
                </a:solidFill>
              </a:rPr>
              <a:t> a </a:t>
            </a:r>
            <a:r>
              <a:rPr lang="es-ES" dirty="0" err="1">
                <a:solidFill>
                  <a:schemeClr val="accent2"/>
                </a:solidFill>
              </a:rPr>
              <a:t>courtyard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or</a:t>
            </a:r>
            <a:r>
              <a:rPr lang="es-ES" dirty="0">
                <a:solidFill>
                  <a:schemeClr val="accent2"/>
                </a:solidFill>
              </a:rPr>
              <a:t> patio. </a:t>
            </a:r>
            <a:r>
              <a:rPr lang="es-ES" dirty="0" err="1">
                <a:solidFill>
                  <a:schemeClr val="accent2"/>
                </a:solidFill>
              </a:rPr>
              <a:t>There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an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ablution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fountain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which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used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for</a:t>
            </a:r>
            <a:r>
              <a:rPr lang="es-ES" dirty="0">
                <a:solidFill>
                  <a:schemeClr val="accent2"/>
                </a:solidFill>
              </a:rPr>
              <a:t> ritual </a:t>
            </a:r>
            <a:r>
              <a:rPr lang="es-ES" dirty="0" err="1">
                <a:solidFill>
                  <a:schemeClr val="accent2"/>
                </a:solidFill>
              </a:rPr>
              <a:t>washing</a:t>
            </a:r>
            <a:r>
              <a:rPr lang="es-ES" dirty="0">
                <a:solidFill>
                  <a:schemeClr val="accent2"/>
                </a:solidFill>
              </a:rPr>
              <a:t> and spiritual </a:t>
            </a:r>
            <a:r>
              <a:rPr lang="es-ES" dirty="0" err="1">
                <a:solidFill>
                  <a:schemeClr val="accent2"/>
                </a:solidFill>
              </a:rPr>
              <a:t>purification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before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prayer</a:t>
            </a:r>
            <a:r>
              <a:rPr lang="es-ES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5122" name="Picture 2" descr="http://3.bp.blogspot.com/_ernX6xrN0f8/TMGWjygd_DI/AAAAAAAABvo/s0ghz4ktAxg/s1600/Fountain+for+cleansing+before+entering+Alabaster+Mos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2" y="1901371"/>
            <a:ext cx="5679924" cy="42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s-ES" dirty="0" err="1">
                <a:solidFill>
                  <a:schemeClr val="accent2"/>
                </a:solidFill>
              </a:rPr>
              <a:t>Parts</a:t>
            </a:r>
            <a:r>
              <a:rPr lang="es-ES" dirty="0">
                <a:solidFill>
                  <a:schemeClr val="accent2"/>
                </a:solidFill>
              </a:rPr>
              <a:t> of a mosque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3999" y="1518480"/>
            <a:ext cx="9329318" cy="4899240"/>
          </a:xfrm>
        </p:spPr>
        <p:txBody>
          <a:bodyPr/>
          <a:lstStyle/>
          <a:p>
            <a:pPr lvl="0"/>
            <a:r>
              <a:rPr lang="es-ES" dirty="0" err="1" smtClean="0">
                <a:solidFill>
                  <a:schemeClr val="accent2"/>
                </a:solidFill>
              </a:rPr>
              <a:t>The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prayer</a:t>
            </a:r>
            <a:r>
              <a:rPr lang="es-ES" dirty="0">
                <a:solidFill>
                  <a:schemeClr val="accent2"/>
                </a:solidFill>
              </a:rPr>
              <a:t> hall </a:t>
            </a:r>
            <a:r>
              <a:rPr lang="es-ES" dirty="0" smtClean="0">
                <a:solidFill>
                  <a:schemeClr val="accent2"/>
                </a:solidFill>
              </a:rPr>
              <a:t>- </a:t>
            </a:r>
            <a:r>
              <a:rPr lang="es-ES" dirty="0" err="1">
                <a:solidFill>
                  <a:schemeClr val="accent2"/>
                </a:solidFill>
              </a:rPr>
              <a:t>covered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area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with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columns</a:t>
            </a:r>
            <a:r>
              <a:rPr lang="es-ES" dirty="0">
                <a:solidFill>
                  <a:schemeClr val="accent2"/>
                </a:solidFill>
              </a:rPr>
              <a:t>. </a:t>
            </a:r>
          </a:p>
        </p:txBody>
      </p:sp>
      <p:pic>
        <p:nvPicPr>
          <p:cNvPr id="6148" name="Picture 4" descr="http://ih3.redbubble.net/image.8765160.7815/flat,550x550,075,f.u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2" y="2239312"/>
            <a:ext cx="7371471" cy="48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6011" y="7079201"/>
            <a:ext cx="1790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Córdoba mosque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385</Words>
  <Application>Microsoft Office PowerPoint</Application>
  <PresentationFormat>Custom</PresentationFormat>
  <Paragraphs>103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BatangChe</vt:lpstr>
      <vt:lpstr>SimSun</vt:lpstr>
      <vt:lpstr>Arabic Typesetting</vt:lpstr>
      <vt:lpstr>Arial</vt:lpstr>
      <vt:lpstr>Calibri</vt:lpstr>
      <vt:lpstr>Colonna MT</vt:lpstr>
      <vt:lpstr>Lucida Sans Unicode</vt:lpstr>
      <vt:lpstr>StarSymbol</vt:lpstr>
      <vt:lpstr>Tahoma</vt:lpstr>
      <vt:lpstr>Times New Roman</vt:lpstr>
      <vt:lpstr>Predeterminado</vt:lpstr>
      <vt:lpstr>Islamic art</vt:lpstr>
      <vt:lpstr>General characteristics</vt:lpstr>
      <vt:lpstr>Representative buildings</vt:lpstr>
      <vt:lpstr>Palaces</vt:lpstr>
      <vt:lpstr>Palaces</vt:lpstr>
      <vt:lpstr>Mosques</vt:lpstr>
      <vt:lpstr>Parts of a mosque</vt:lpstr>
      <vt:lpstr>Parts of a mosque</vt:lpstr>
      <vt:lpstr>Parts of a mosque</vt:lpstr>
      <vt:lpstr>Parts of a mosque</vt:lpstr>
      <vt:lpstr>Parts of a mosque</vt:lpstr>
      <vt:lpstr>Parts of a mosque</vt:lpstr>
      <vt:lpstr>Dome of the Rock, Jerusalem</vt:lpstr>
      <vt:lpstr>Mosque of Cairo, Egypt</vt:lpstr>
      <vt:lpstr>Cordoba mosque, Spain</vt:lpstr>
      <vt:lpstr>Blue mosque, Istanbul</vt:lpstr>
      <vt:lpstr>A summary of the parts of a mosque</vt:lpstr>
      <vt:lpstr>The interiors of islamic buildings were richly decorated</vt:lpstr>
      <vt:lpstr>PowerPoint Presentation</vt:lpstr>
      <vt:lpstr>glazed tiles</vt:lpstr>
      <vt:lpstr>MORE ARCHES</vt:lpstr>
      <vt:lpstr>Lobulated arch</vt:lpstr>
      <vt:lpstr>Horseshoe Arch</vt:lpstr>
      <vt:lpstr>MORE DOMES</vt:lpstr>
      <vt:lpstr>Mocárabes </vt:lpstr>
      <vt:lpstr>Caliphal crossing dome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art</dc:title>
  <dc:creator>Thomas Stone</dc:creator>
  <cp:lastModifiedBy>Thomas Stone</cp:lastModifiedBy>
  <cp:revision>20</cp:revision>
  <dcterms:created xsi:type="dcterms:W3CDTF">2011-01-31T17:25:25Z</dcterms:created>
  <dcterms:modified xsi:type="dcterms:W3CDTF">2014-11-06T14:51:47Z</dcterms:modified>
</cp:coreProperties>
</file>