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67" r:id="rId2"/>
    <p:sldId id="264" r:id="rId3"/>
    <p:sldId id="262" r:id="rId4"/>
    <p:sldId id="263" r:id="rId5"/>
    <p:sldId id="260" r:id="rId6"/>
    <p:sldId id="261" r:id="rId7"/>
    <p:sldId id="258" r:id="rId8"/>
    <p:sldId id="256" r:id="rId9"/>
    <p:sldId id="266" r:id="rId10"/>
    <p:sldId id="259" r:id="rId11"/>
    <p:sldId id="25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52CC2-9794-451E-AAF6-A43893D265C3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9B911-6E20-489D-9D50-45251F2A9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25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Strongly influenced</a:t>
            </a:r>
            <a:r>
              <a:rPr lang="en-US" baseline="0" dirty="0" smtClean="0"/>
              <a:t> by Greek art.  Greek god and goddesses depicted a 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9B911-6E20-489D-9D50-45251F2A91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5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realism than the Greeks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9B911-6E20-489D-9D50-45251F2A91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54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Whole</a:t>
            </a:r>
            <a:r>
              <a:rPr lang="en-US" baseline="0" dirty="0" smtClean="0"/>
              <a:t> in top for light.  Floor sloops for drainage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9B911-6E20-489D-9D50-45251F2A91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5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ont_du_Gard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France" TargetMode="External"/><Relationship Id="rId4" Type="http://schemas.openxmlformats.org/officeDocument/2006/relationships/hyperlink" Target="http://en.wikipedia.org/wiki/Roman_Gau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Alexander_Mosai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ROMAN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#TBT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52767" y="5367121"/>
            <a:ext cx="9144000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100 BC to 300 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rtchive.com/artchive/r/roman/roman_ti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5" y="332736"/>
            <a:ext cx="7061200" cy="619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29182" y="560193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Arch of Titus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" panose="020B0604020202020204" pitchFamily="34" charset="0"/>
              </a:rPr>
              <a:t>81 AD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" panose="020B0604020202020204" pitchFamily="34" charset="0"/>
              </a:rPr>
              <a:t>Rome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931345" y="1415534"/>
            <a:ext cx="39558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5"/>
                </a:solidFill>
              </a:rPr>
              <a:t>Triumphal </a:t>
            </a:r>
            <a:r>
              <a:rPr lang="en-US" sz="4000" dirty="0" smtClean="0">
                <a:solidFill>
                  <a:schemeClr val="accent5"/>
                </a:solidFill>
              </a:rPr>
              <a:t>Arches</a:t>
            </a:r>
          </a:p>
          <a:p>
            <a:r>
              <a:rPr lang="en-US" sz="2800" dirty="0" smtClean="0"/>
              <a:t>Commemorate special events or achievements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90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tchive.com/artchive/r/roman/roman_panthe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7" y="213645"/>
            <a:ext cx="8508574" cy="643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98341" y="5721024"/>
            <a:ext cx="1414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Pantheon</a:t>
            </a:r>
            <a:r>
              <a:rPr lang="it-IT" dirty="0"/>
              <a:t/>
            </a:r>
            <a:br>
              <a:rPr lang="it-IT" dirty="0"/>
            </a:br>
            <a:r>
              <a:rPr lang="it-IT" dirty="0">
                <a:latin typeface="Arial" panose="020B0604020202020204" pitchFamily="34" charset="0"/>
              </a:rPr>
              <a:t>c. 120 AD</a:t>
            </a:r>
            <a:r>
              <a:rPr lang="it-IT" dirty="0"/>
              <a:t/>
            </a:r>
            <a:br>
              <a:rPr lang="it-IT" dirty="0"/>
            </a:br>
            <a:r>
              <a:rPr lang="it-IT" dirty="0">
                <a:latin typeface="Arial" panose="020B0604020202020204" pitchFamily="34" charset="0"/>
              </a:rPr>
              <a:t>Rome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38034" y="5197804"/>
            <a:ext cx="2550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Calibri" panose="020F0502020204030204" pitchFamily="34" charset="0"/>
              </a:rPr>
              <a:t>vault, and dome</a:t>
            </a:r>
            <a:endParaRPr lang="en-US" sz="2800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http://www.history.com/news/wp-content/uploads/2011/08/pantheon-interi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034" y="928984"/>
            <a:ext cx="28575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3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pload.wikimedia.org/wikipedia/commons/thumb/d/d8/Pont_du_Gard_Oct_2007.jpg/800px-Pont_du_Gard_Oct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2" y="436728"/>
            <a:ext cx="7970292" cy="597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6200000">
            <a:off x="6065055" y="29047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  <a:hlinkClick r:id="rId3" tooltip="Pont du Gard"/>
              </a:rPr>
              <a:t>Pont du Gard</a:t>
            </a:r>
            <a:r>
              <a:rPr lang="en-US" dirty="0">
                <a:latin typeface="Arial" panose="020B0604020202020204" pitchFamily="34" charset="0"/>
              </a:rPr>
              <a:t> in </a:t>
            </a:r>
            <a:r>
              <a:rPr lang="en-US" dirty="0">
                <a:latin typeface="Arial" panose="020B0604020202020204" pitchFamily="34" charset="0"/>
                <a:hlinkClick r:id="rId4" tooltip="Roman Gaul"/>
              </a:rPr>
              <a:t>Roman Gaul</a:t>
            </a:r>
            <a:r>
              <a:rPr lang="en-US" dirty="0">
                <a:latin typeface="Arial" panose="020B0604020202020204" pitchFamily="34" charset="0"/>
              </a:rPr>
              <a:t> (modern-day southern </a:t>
            </a:r>
            <a:r>
              <a:rPr lang="en-US" dirty="0">
                <a:latin typeface="Arial" panose="020B0604020202020204" pitchFamily="34" charset="0"/>
                <a:hlinkClick r:id="rId5" tooltip="France"/>
              </a:rPr>
              <a:t>France</a:t>
            </a:r>
            <a:r>
              <a:rPr lang="en-US" dirty="0" smtClean="0">
                <a:latin typeface="Arial" panose="020B0604020202020204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368008" y="6045115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</a:rPr>
              <a:t>Aqueduct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etmuseum.org/toah/images/h2/h2_03.14.13a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8" y="309086"/>
            <a:ext cx="6419260" cy="641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33146" y="5024103"/>
            <a:ext cx="43900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</a:rPr>
              <a:t>Fresco</a:t>
            </a:r>
            <a:r>
              <a:rPr lang="en-US" b="1" dirty="0">
                <a:latin typeface="Arial" panose="020B0604020202020204" pitchFamily="34" charset="0"/>
              </a:rPr>
              <a:t> wall painting in a </a:t>
            </a:r>
            <a:r>
              <a:rPr lang="en-US" b="1" i="1" dirty="0" smtClean="0">
                <a:latin typeface="Arial" panose="020B0604020202020204" pitchFamily="34" charset="0"/>
              </a:rPr>
              <a:t>cubiculum</a:t>
            </a:r>
            <a:endParaRPr lang="en-US" b="1" dirty="0" smtClean="0">
              <a:latin typeface="Arial" panose="020B0604020202020204" pitchFamily="34" charset="0"/>
            </a:endParaRPr>
          </a:p>
          <a:p>
            <a:r>
              <a:rPr lang="en-US" b="1" dirty="0" err="1" smtClean="0">
                <a:latin typeface="Arial" panose="020B0604020202020204" pitchFamily="34" charset="0"/>
              </a:rPr>
              <a:t>Boscoreale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ca</a:t>
            </a:r>
            <a:r>
              <a:rPr lang="en-US" dirty="0">
                <a:latin typeface="Arial" panose="020B0604020202020204" pitchFamily="34" charset="0"/>
              </a:rPr>
              <a:t>. 40–30 </a:t>
            </a:r>
            <a:r>
              <a:rPr lang="en-US" cap="all" dirty="0" smtClean="0">
                <a:latin typeface="Arial" panose="020B0604020202020204" pitchFamily="34" charset="0"/>
              </a:rPr>
              <a:t>B.C.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Roman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" panose="020B0604020202020204" pitchFamily="34" charset="0"/>
              </a:rPr>
              <a:t>Plaster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18824" y="1323834"/>
            <a:ext cx="381867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/>
                </a:solidFill>
              </a:rPr>
              <a:t>Fresco</a:t>
            </a:r>
            <a:r>
              <a:rPr lang="en-US" sz="2400" dirty="0" smtClean="0"/>
              <a:t> wall paintings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Painted into the plaster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Used perspective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Made rooms appear larger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23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b/ba/Alexandermosaic.jpg/1024px-Alexandermosa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34" y="228600"/>
            <a:ext cx="9753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5400000">
            <a:off x="8608440" y="4576242"/>
            <a:ext cx="3736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The </a:t>
            </a:r>
            <a:r>
              <a:rPr lang="en-US" dirty="0">
                <a:latin typeface="Arial" panose="020B0604020202020204" pitchFamily="34" charset="0"/>
                <a:hlinkClick r:id="rId4" tooltip="Alexander Mosaic"/>
              </a:rPr>
              <a:t>Alexander Mosaic</a:t>
            </a:r>
            <a:r>
              <a:rPr lang="en-US" dirty="0">
                <a:latin typeface="Arial" panose="020B0604020202020204" pitchFamily="34" charset="0"/>
              </a:rPr>
              <a:t>, ca. 100 BC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1599" y="6167735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Mosaics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33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ncient.eu/uploads/images/display-1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76" y="257174"/>
            <a:ext cx="9081216" cy="604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95480" y="6305266"/>
            <a:ext cx="3746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hypatia-sans-pro"/>
              </a:rPr>
              <a:t>Black and White </a:t>
            </a:r>
            <a:r>
              <a:rPr lang="en-US" sz="2400" b="1" i="1" dirty="0" smtClean="0">
                <a:solidFill>
                  <a:schemeClr val="accent5"/>
                </a:solidFill>
                <a:latin typeface="hypatia-sans-pro"/>
              </a:rPr>
              <a:t>tesserae</a:t>
            </a:r>
            <a:endParaRPr lang="en-US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artchive.com/artchive/r/roman/roman_n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54" y="174009"/>
            <a:ext cx="3930402" cy="650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9881" y="548366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Bust of Emperor Nero</a:t>
            </a:r>
            <a:r>
              <a:rPr lang="it-IT" dirty="0"/>
              <a:t/>
            </a:r>
            <a:br>
              <a:rPr lang="it-IT" dirty="0"/>
            </a:br>
            <a:r>
              <a:rPr lang="it-IT" dirty="0">
                <a:latin typeface="Arial" panose="020B0604020202020204" pitchFamily="34" charset="0"/>
              </a:rPr>
              <a:t>c. 60 AD</a:t>
            </a:r>
            <a:r>
              <a:rPr lang="it-IT" dirty="0"/>
              <a:t/>
            </a:r>
            <a:br>
              <a:rPr lang="it-IT" dirty="0"/>
            </a:br>
            <a:r>
              <a:rPr lang="it-IT" dirty="0">
                <a:latin typeface="Arial" panose="020B0604020202020204" pitchFamily="34" charset="0"/>
              </a:rPr>
              <a:t>Marble</a:t>
            </a:r>
            <a:r>
              <a:rPr lang="it-IT" dirty="0"/>
              <a:t/>
            </a:r>
            <a:br>
              <a:rPr lang="it-IT" dirty="0"/>
            </a:br>
            <a:r>
              <a:rPr lang="it-IT" dirty="0">
                <a:latin typeface="Arial" panose="020B0604020202020204" pitchFamily="34" charset="0"/>
              </a:rPr>
              <a:t>Capitoline Museums, Sala degli Imperatori, Rome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86901" y="1637731"/>
            <a:ext cx="47644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/>
                </a:solidFill>
              </a:rPr>
              <a:t>Busts</a:t>
            </a:r>
            <a:r>
              <a:rPr lang="en-US" sz="2400" dirty="0" smtClean="0"/>
              <a:t> of important figures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More realistic depiction of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Most sculptures done in Marble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Sculptures popular as decoration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Headless bodies?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94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rtchive.com/artchive/r/roman/roman_caes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91" y="208127"/>
            <a:ext cx="3898278" cy="64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03069" y="54495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Julius Caesar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" panose="020B0604020202020204" pitchFamily="34" charset="0"/>
              </a:rPr>
              <a:t>c. 50 BC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" panose="020B0604020202020204" pitchFamily="34" charset="0"/>
              </a:rPr>
              <a:t>Marble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" panose="020B0604020202020204" pitchFamily="34" charset="0"/>
              </a:rPr>
              <a:t>Vatican Museums, Vatican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rtchive.com/artchive/r/roman/roman_traj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30" y="259485"/>
            <a:ext cx="4224139" cy="633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27176" y="5553669"/>
            <a:ext cx="2211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Column of Trajan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" panose="020B0604020202020204" pitchFamily="34" charset="0"/>
              </a:rPr>
              <a:t>113 AD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" panose="020B0604020202020204" pitchFamily="34" charset="0"/>
              </a:rPr>
              <a:t>Rome</a:t>
            </a:r>
            <a:endParaRPr lang="en-US" dirty="0"/>
          </a:p>
        </p:txBody>
      </p:sp>
      <p:pic>
        <p:nvPicPr>
          <p:cNvPr id="3076" name="Picture 4" descr="https://c2.staticflickr.com/2/1092/5114835766_b1eec6211f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15" y="380998"/>
            <a:ext cx="40005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4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chive.com/artchive/r/roman/roman_colos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4" y="261937"/>
            <a:ext cx="9525000" cy="63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39734" y="5949732"/>
            <a:ext cx="2001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</a:rPr>
              <a:t>Coliseum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" panose="020B0604020202020204" pitchFamily="34" charset="0"/>
              </a:rPr>
              <a:t>70-82 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greek-islands.us/athens/parthenon/parthen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5" y="310533"/>
            <a:ext cx="5939374" cy="298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rtchive.com/artchive/r/roman/roman_colosse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53" y="2796735"/>
            <a:ext cx="5786349" cy="384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713" y="3631035"/>
            <a:ext cx="65042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They are both huge       accomplishments in history, but</a:t>
            </a:r>
          </a:p>
          <a:p>
            <a:pPr algn="ctr"/>
            <a:r>
              <a:rPr lang="en-US" sz="5400" dirty="0" smtClean="0"/>
              <a:t>HOW ARE THEY DIFFERENT?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2117" y="537971"/>
            <a:ext cx="3148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5"/>
                </a:solidFill>
              </a:rPr>
              <a:t>ARCHES!</a:t>
            </a:r>
            <a:endParaRPr lang="en-US" sz="6000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7366" y="1323417"/>
            <a:ext cx="3010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5"/>
                </a:solidFill>
              </a:rPr>
              <a:t>and concrete</a:t>
            </a:r>
            <a:endParaRPr lang="en-US"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1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1078</TotalTime>
  <Words>130</Words>
  <Application>Microsoft Office PowerPoint</Application>
  <PresentationFormat>Widescreen</PresentationFormat>
  <Paragraphs>41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hypatia-sans-pro</vt:lpstr>
      <vt:lpstr>Depth</vt:lpstr>
      <vt:lpstr>ROMAN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GCMS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Stone</dc:creator>
  <cp:lastModifiedBy>Thomas Stone</cp:lastModifiedBy>
  <cp:revision>8</cp:revision>
  <dcterms:created xsi:type="dcterms:W3CDTF">2014-09-22T19:38:06Z</dcterms:created>
  <dcterms:modified xsi:type="dcterms:W3CDTF">2014-09-25T12:59:56Z</dcterms:modified>
</cp:coreProperties>
</file>